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46">
          <p15:clr>
            <a:srgbClr val="A4A3A4"/>
          </p15:clr>
        </p15:guide>
        <p15:guide id="4" pos="98">
          <p15:clr>
            <a:srgbClr val="A4A3A4"/>
          </p15:clr>
        </p15:guide>
        <p15:guide id="5" pos="597">
          <p15:clr>
            <a:srgbClr val="A4A3A4"/>
          </p15:clr>
        </p15:guide>
        <p15:guide id="6" orient="horz" pos="595">
          <p15:clr>
            <a:srgbClr val="A4A3A4"/>
          </p15:clr>
        </p15:guide>
      </p15:sldGuideLst>
    </p:ext>
    <p:ext uri="GoogleSlidesCustomDataVersion2">
      <go:slidesCustomData xmlns:go="http://customooxmlschemas.google.com/" r:id="rId74" roundtripDataSignature="AMtx7mjRViWqk0oKO0EmniwV3wD1MQ8h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F79333-8265-4198-96DF-0FBD4764062B}">
  <a:tblStyle styleId="{87F79333-8265-4198-96DF-0FBD4764062B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346" orient="horz"/>
        <p:guide pos="98"/>
        <p:guide pos="597"/>
        <p:guide pos="59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customschemas.google.com/relationships/presentationmetadata" Target="meta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333333"/>
                </a:solidFill>
              </a:rPr>
              <a:t>비영리 연구 단체 Future of Life Institute가 지난 1월 발표한 </a:t>
            </a:r>
            <a:endParaRPr b="0" i="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333333"/>
                </a:solidFill>
              </a:rPr>
              <a:t>아실로마 인공지능 원칙(Asilomar AI Principle)은 연구 이슈, 윤리와 가치, 장기적 이슈 등 </a:t>
            </a:r>
            <a:endParaRPr b="0" i="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333333"/>
                </a:solidFill>
              </a:rPr>
              <a:t>세 가지 범주에서 인공 지능의 잠재적 위험성에 대한 경각심을 일깨우고, 향후 인공지능 개발을 위한 발전 방향 등을 제시</a:t>
            </a:r>
            <a:endParaRPr b="0" i="0">
              <a:solidFill>
                <a:srgbClr val="333333"/>
              </a:solidFill>
            </a:endParaRPr>
          </a:p>
        </p:txBody>
      </p:sp>
      <p:sp>
        <p:nvSpPr>
          <p:cNvPr id="348" name="Google Shape;348;p1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초 인공지능 – 창의력을 바탕으로 문제를 해결하는 능력을 가진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초지능이 실현됨으로 인해 발생할 수 있는 사건에 대한 윤리학적 측면이 아직 준비 되지 않았고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어떠한 반작용이 일어날지 예상할수 없기 때문에 세계의 학자들과 관련 기업가들은 신중론을 제시하는 모습을 보였다.</a:t>
            </a:r>
            <a:endParaRPr/>
          </a:p>
        </p:txBody>
      </p:sp>
      <p:sp>
        <p:nvSpPr>
          <p:cNvPr id="357" name="Google Shape;357;p1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70" name="Google Shape;370;p1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인류의 역사를 확인해보면 인류역사의 초기는 농업이 지배적인 구조를 띄고 있었다.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1780년대 1차 산업혁명으로 증기기관이 발명되고 1880년대 2차 산업혁명으로 전기 에너지를 이용하는 시점부터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기존의 지배적인 농경 사회 구조에서 의식주 관련 제조업이 발달하기 시작했고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통신과 컴퓨터가 발달하기 시작한 1980년대 3차 산업혁명이 일어났을 때는 제조업 관련 산업에서 각종 서비스 업으로 산업 구조가 변경되었고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여러가지 일자리가 만들어 지는 것을 확인할 수가 있었다.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여러분들이 자주 들어본 4차 산업혁명은 2015년도부터 시작되었다고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앞으로의 산업구조는 AI와 빅데이터등 여러분들이 지금 배우고 있는 부분으로 산업구조가 변경된다.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AI가 들어서면서 쇠퇴하는 업종들이 지금도 등장하고 있으며 앞으로는 인공지능에 관한 지식이 있냐 없냐에 따라 직업 계층이 갈리게 될 것이라 전망된다. </a:t>
            </a:r>
            <a:endParaRPr/>
          </a:p>
        </p:txBody>
      </p:sp>
      <p:sp>
        <p:nvSpPr>
          <p:cNvPr id="379" name="Google Shape;379;p1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인공지능이 인간을 대체할 수 있냐에 관한 질문에 이 그림을 확인해 볼 수 있을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세계의 유명한 화가들의 그림을 인공지능에게 학습시키고 사진을 입력한 다음 결과를 보았다.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그 결과 사진을 화가들의 화풍에 맞춰 재해석한 그림들을 볼 수가 있었다.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 </a:t>
            </a:r>
            <a:endParaRPr/>
          </a:p>
        </p:txBody>
      </p:sp>
      <p:sp>
        <p:nvSpPr>
          <p:cNvPr id="413" name="Google Shape;413;p1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1E1E1E"/>
                </a:solidFill>
              </a:rPr>
              <a:t>이는 미술 분야에서만 국한 되는 일이 아니다. 음악의 영역에서도 인공지능은 두각을 보이기 시작했다.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1E1E1E"/>
                </a:solidFill>
              </a:rPr>
              <a:t>2016년 2월에 제작 된 AIVA는 처음에는 "클래식과 교향곡 작곡"을 전문적으로 다루었고,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1E1E1E"/>
                </a:solidFill>
              </a:rPr>
              <a:t>현재는 영화음악까지 폭 넓은 장르의 음악을 다루고 있다.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1E1E1E"/>
                </a:solidFill>
              </a:rPr>
              <a:t>AIVA는 SACEM(the musical society of France, Society of Authors, Composers, and Publishers of Music)로부터 세계 최초로 가상 작곡자로 인정받았다.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24" name="Google Shape;424;p1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다음은 인공지능이 작곡하고 하연이라는 가수가 부른 노래를 들어보겠다.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이렇게 인공지능은 음악 분야에서도 뛰어난 모습을 보이고 있는것을 확인할 수가 있었다.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인간의 영역이라고 인지되던 예체능 부분 뿐만이 아니라 현재 사회의 수많은 분야에서 AI의 발전은 급속도로 일어나고 있는게 현대의 모습이다.</a:t>
            </a:r>
            <a:endParaRPr/>
          </a:p>
        </p:txBody>
      </p:sp>
      <p:sp>
        <p:nvSpPr>
          <p:cNvPr id="431" name="Google Shape;431;p1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이건 제가 그린 그림입니다.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하지만 직접 제 손으로 그린 그림은 아니고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미드저니라는 인공지능 프로그램에 몇가지 단어를 입력했을 뿐이다.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그 결과 그 단어를 가지고 이미지로 변환을 해서 좋은 퀄리티의 결과물을 만들어 낸 것을 확인할 수가 있다.</a:t>
            </a:r>
            <a:endParaRPr/>
          </a:p>
        </p:txBody>
      </p:sp>
      <p:sp>
        <p:nvSpPr>
          <p:cNvPr id="439" name="Google Shape;439;p1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22222"/>
                </a:solidFill>
              </a:rPr>
              <a:t>인간은 걷기, 느끼기, 듣기, 보기, 의사소통 등의 일상적인 행위는 매우 쉽게 할 수 있는 반면 복잡한 수식 계산 등을 하기 위해서는 많은 시간과 에너지를 소비하여야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22222"/>
                </a:solidFill>
              </a:rPr>
              <a:t>반면 컴퓨터는 인간이 하는 일상적인 행위를 수행하기 매우 어렵지만 수학적 계산, 논리 분석 등은 순식간에 해낼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22222"/>
                </a:solidFill>
              </a:rPr>
              <a:t>사진을 보면 사람은 빵과 시바견을 구분할 수 있고, 반지의 제왕에서 나온 사루만과 개의 품종인 콜리를 구분할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22222"/>
                </a:solidFill>
              </a:rPr>
              <a:t>하지만 인공지능은 아직까지 이 부분에서는 뛰어난 모습을 보여주고 있지는 못하고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47" name="Google Shape;447;p2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55" name="Google Shape;455;p2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불쾌한 골짜기의 몇가지 실제 예시이다.</a:t>
            </a:r>
            <a:endParaRPr/>
          </a:p>
        </p:txBody>
      </p:sp>
      <p:sp>
        <p:nvSpPr>
          <p:cNvPr id="473" name="Google Shape;473;p2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다음은 인공지능의 윤리학적 측면이다.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인공지능을 이용하여 다양한 상황에 맞닥트렸을 때 이것이 옳은 일인지 그른 것인지 판단하기는 아직까지 어려운 부분이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인공지능에게 인간의 잣대를 적용해야하는지 인공지능을 위한 별도의 판단 기준이 필요한지 이부분에서 뜨거운 논쟁이 벌어지고 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아직까지도 명쾌한 답이 나오지 않은 상태이다.</a:t>
            </a:r>
            <a:endParaRPr/>
          </a:p>
        </p:txBody>
      </p:sp>
      <p:sp>
        <p:nvSpPr>
          <p:cNvPr id="486" name="Google Shape;486;p2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특히 트롤리의 딜레마라는 부분이 있는데 이는 공리학적 윤리 문제이기도 하다.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373A3C"/>
                </a:solidFill>
              </a:rPr>
              <a:t>트롤리 문제의 논점은 소수를 위해 다수가 희생하는 것에 대해,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373A3C"/>
                </a:solidFill>
              </a:rPr>
              <a:t>혹은 다수를 위해 소수가 희생하는 것에 대해 윤리학의 관점에서 올바른 선택을 내릴 수 있는가이다. 이러한 쟁점을 다루게 된 근본적인 원인은,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373A3C"/>
                </a:solidFill>
              </a:rPr>
              <a:t>둘 중 하나를 선택함에 따른 비난 가능성을 </a:t>
            </a:r>
            <a:r>
              <a:rPr b="0" i="0" lang="ko-KR" u="none" strike="noStrike">
                <a:solidFill>
                  <a:srgbClr val="0275D8"/>
                </a:solidFill>
              </a:rPr>
              <a:t>원천적으로 봉쇄</a:t>
            </a:r>
            <a:r>
              <a:rPr b="0" i="0" lang="ko-KR">
                <a:solidFill>
                  <a:srgbClr val="373A3C"/>
                </a:solidFill>
              </a:rPr>
              <a:t>하고 선택지에 따른 이해득실을 명확히 파악하기 위함이라고 볼 수 있을 것이다.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373A3C"/>
                </a:solidFill>
              </a:rPr>
              <a:t>인공지능이 합리적인 판단을 내리고 여기에 따라 행동했을 때 이 결과는 옳은 것인가 판단할수 있는 지의 여부가 있고, 여기에 대한 책임소재의 문제도 명확하게 나온 것이 없다.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373A3C"/>
                </a:solidFill>
              </a:rPr>
              <a:t>고로 실생활에서 AI가 전면적으로 등장하기에는 아직 인간은 준비 되지 않았다. 라고 나는 생각하고 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200"/>
              <a:buFont typeface="Malgun Gothic"/>
              <a:buNone/>
            </a:pPr>
            <a:r>
              <a:rPr b="0" i="0" lang="ko-KR">
                <a:solidFill>
                  <a:srgbClr val="373A3C"/>
                </a:solidFill>
              </a:rPr>
              <a:t>하지만 이러한 문제를 해결하는데 있어서 그렇게 오랜 시간이 걸리지 않으리라 예상한다.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1" name="Google Shape;511;p2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다음은 1942년 미국의 3대 SF작가인 아이작 아시모프의 로봇 3원칙 또는 로봇 공학 3원칙이라고 불리는 이론이다.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이 원칙은 과학이 윤리적으로 어떻게 쓰여야 할 것인가? 라는 자문적인 고찰이기에 살펴볼만한 가치가 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그보다 더 이 원칙을 살펴봐야하는 이유는 실제 로봇 공학과 AI에 많은 영감을 주고 있기 때문이다.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아이작 아시모프가 로봇의 3원칙에 대해 발표했을 때에는 3가지의 원칙으로 이루어져 있었으니  제 1원칙이 발전해서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확장되고 로봇 3원칙의 대전제가 되는 0원칙이 등장하면서 로봇 4원칙으로 부르는 사람들도 나타나고 있다. </a:t>
            </a:r>
            <a:endParaRPr/>
          </a:p>
        </p:txBody>
      </p:sp>
      <p:sp>
        <p:nvSpPr>
          <p:cNvPr id="527" name="Google Shape;527;p2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36" name="Google Shape;536;p2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42" name="Google Shape;542;p2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55" name="Google Shape;555;p2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62" name="Google Shape;562;p2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세계 2차 대전 – 1</a:t>
            </a:r>
            <a:r>
              <a:rPr b="0" i="0" lang="ko-KR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해(垓)5900경(京)에 이르는 어마어마한 가짓수를 가진 애니그마의 </a:t>
            </a:r>
            <a:r>
              <a:rPr lang="ko-KR"/>
              <a:t>해독기 제작해서 연합군의 승리에 크게 기여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알고리즘과 계산 개념을 튜링 머신이라는 추상모델을 통해 형식화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튜링상은 앨런 튜링의 이름을 따서 만들었으며 컴퓨터 과학에 중요한 업적을 남긴 사람에게 수상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이론 컴퓨터 과학과 인공지능 분야에서 지대한 공헌을 함. - 컴퓨터 과학의 할아버지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1950년 발표 논문 – 기계도 생각할 수 있을까? 에서 컴퓨터가 사람과 자연스러운 대화가 가능하다면 컴퓨터도 생각하는 능력이 있는 것으로 봐야 한다고 주장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이미테이션 게임 –(영화) 2014년.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73" name="Google Shape;573;p3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252533"/>
              </a:buClr>
              <a:buSzPts val="1200"/>
              <a:buFont typeface="Arial"/>
              <a:buChar char="•"/>
            </a:pPr>
            <a:r>
              <a:rPr b="0" i="0" lang="ko-KR">
                <a:solidFill>
                  <a:srgbClr val="252533"/>
                </a:solidFill>
              </a:rPr>
              <a:t>머신러닝은 인간이 데이터에 대한 결과 값을 미리 알려주어야 하고 목표치에 가까운 결과 값의 특징을 미리 정의해야 합니다.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252533"/>
              </a:buClr>
              <a:buSzPts val="1200"/>
              <a:buFont typeface="Arial"/>
              <a:buChar char="•"/>
            </a:pPr>
            <a:r>
              <a:rPr b="0" i="0" lang="ko-KR">
                <a:solidFill>
                  <a:srgbClr val="252533"/>
                </a:solidFill>
              </a:rPr>
              <a:t>반면에 딥러닝은 인간의 신경망인 뉴런의 작동 원리를 모방한 인공 신경망을 이용하여 복잡하고 방대한 데이터로부터 결과값을 추출하는 원리로 작동합니다.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82" name="Google Shape;582;p3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12" name="Google Shape;612;p3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>
              <a:solidFill>
                <a:srgbClr val="2525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34" name="Google Shape;634;p3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>
              <a:solidFill>
                <a:srgbClr val="2525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`</a:t>
            </a:r>
            <a:endParaRPr/>
          </a:p>
        </p:txBody>
      </p:sp>
      <p:sp>
        <p:nvSpPr>
          <p:cNvPr id="756" name="Google Shape;756;p3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머신러닝은 모델에게 데이터를 학습시킬 때 사람이 특성을 추출해서 헉습을 시켜야하는 일련의 과정을 거칩니다.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하지만 딥러닝은 데이터 학습을 시킴에 있어 사람이 특성을 추출하는 일련의 과정까지 컴퓨터가 진행합니다.</a:t>
            </a:r>
            <a:endParaRPr/>
          </a:p>
        </p:txBody>
      </p:sp>
      <p:sp>
        <p:nvSpPr>
          <p:cNvPr id="765" name="Google Shape;765;p3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72" name="Google Shape;772;p3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https://www.youtube.com/watch?v=arbbhHyRP90&amp;t=2s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80" name="Google Shape;780;p3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87" name="Google Shape;787;p3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세계 2차 대전 – </a:t>
            </a:r>
            <a:r>
              <a:rPr b="0" i="0" lang="ko-KR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해(垓)5900경(京)에 이르는 어마어마한 가짓수를 가진 애니그마의 </a:t>
            </a:r>
            <a:r>
              <a:rPr lang="ko-KR"/>
              <a:t>해독기 제작해서 연합군의 승리에 크게 기여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알고리즘과 계산 개념을 튜링 머신이라는 추상모델을 통해 형식화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튜링상은 앨런 튜링의 이름을 따서 만들었으며 컴퓨터 과학에 중요한 업적을 남긴 사람에게 수상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이론 컴퓨터 과학과 인공지능 분야에서 지대한 공헌을 함. - 컴퓨터 과학의 할아버지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1950년 발표 논문 – 기계도 생각할 수 있을까? 에서 컴퓨터가 사람과 자연스러운 대화가 가능하다면 컴퓨터도 생각하는 능력이 있는 것으로 봐야 한다고 주장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이미테이션 게임 –(영화) 2014년.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795" name="Google Shape;795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15" name="Google Shape;815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29" name="Google Shape;829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50" name="Google Shape;850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59" name="Google Shape;85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68" name="Google Shape;868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79" name="Google Shape;879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15" name="Google Shape;915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24" name="Google Shape;924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33" name="Google Shape;933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49" name="Google Shape;949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962" name="Google Shape;962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984" name="Google Shape;984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995" name="Google Shape;995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08" name="Google Shape;1008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019" name="Google Shape;1019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035" name="Google Shape;1035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044" name="Google Shape;1044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057" name="Google Shape;1057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066" name="Google Shape;1066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튜링 테스트의 진행방식은 그림과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한명의 심판(피험자) 앞에는 컴퓨터 한대와 사람 한명이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피험자와 각각의 대상 앞에는 장막을 치고 피혐자는 인간과 컴퓨터에게 각각 5번씩 대화를 주고 받습니다.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대화가 더 자연스러운 한쪽을 사람으로 투표하는데 컴퓨터가 심판단 3분의 1을 속이면 AI 즉 지능을 가지고 있다고 인정하는 구조입니다.</a:t>
            </a:r>
            <a:endParaRPr/>
          </a:p>
        </p:txBody>
      </p:sp>
      <p:sp>
        <p:nvSpPr>
          <p:cNvPr id="222" name="Google Shape;22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075" name="Google Shape;1075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084" name="Google Shape;1084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093" name="Google Shape;1093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102" name="Google Shape;1102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117" name="Google Shape;1117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129" name="Google Shape;1129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먼 거리를 갈 때 차를 타는게 더 빠르지만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잡 앞 편의점에 갈때는 걸어가거나 자전거를 타는게 더 빠르다.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옛 속담에 닭 잡는데 소잡는 칼을 쓴다라는 말이 있 듯 각 데이터의 특성에 따라 머신러닝 / 딥러닝을 선택하는 것이 옳다. </a:t>
            </a:r>
            <a:endParaRPr/>
          </a:p>
        </p:txBody>
      </p:sp>
      <p:sp>
        <p:nvSpPr>
          <p:cNvPr id="1165" name="Google Shape;1165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75" name="Google Shape;1175;p6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2014년 – 유진 구스트만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000000"/>
                </a:solidFill>
              </a:rPr>
              <a:t>튜링 테스트에서는 컴퓨터의 반응을 인간의 반응과 구별할 수 없다면 그 컴퓨터가 생각할 수 있는 것으로 보는데 </a:t>
            </a:r>
            <a:endParaRPr b="0" i="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000000"/>
                </a:solidFill>
              </a:rPr>
              <a:t>이번에 '유진'은 5분 길이의 텍스트 대화에서 심사위원 33% 이상에게 진짜 인간이라는 확신을 줬다.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 유진은 우크라이나에 살고 있는 13세 소년으로 설정돼 있다. 그래서 국적부터 확인했다. “어디서 왔니?(Where are you from?)”라고 묻자 유진은 “나는 우크라이나의 오데사 시 출신이에요(I am from Ukraine, from the city called Odessa)”라고 대답했다. 예상된 정답이었다.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 하지만 곧바로 “우크라이나에 가본 적 있니(Have you been to Ukraine)”라고 질문하자 “우크라이나? 거긴 가본 적 없어요(Ukraine? I've never been there)”라며 엉뚱한 반응을 보였다. 그 뒤 이어진 몇 가지 질문에서도 유진은 이해하지 못하는 질문에 대해 “답을 모르겠어요. 나쁜 인조인간이 훔쳐갔나 봐요”라는 어린아이 특유의 반응을 보이며 빠져나갔다.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 시험 결과 유진은 우리나라의 ‘심심이’처럼 이미 보편화된 ‘챗봇(채팅로봇)’보다는 성능이 뛰어났다. 자연스럽게 대화를 주고받는 수준에서는 문제가 없었다. 하지만 최근 인공지능 연구에서는 인공지능의 핵심으로 ‘지능’을 꼽는다.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2014년 – 유진 구스트만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000000"/>
                </a:solidFill>
              </a:rPr>
              <a:t>튜링 테스트에서는 컴퓨터의 반응을 인간의 반응과 구별할 수 없다면 그 컴퓨터가 생각할 수 있는 것으로 보는데 </a:t>
            </a:r>
            <a:endParaRPr b="0" i="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000000"/>
                </a:solidFill>
              </a:rPr>
              <a:t>이번에 '유진'은 5분 길이의 텍스트 대화에서 심사위원 33% 이상에게 진짜 인간이라는 확신을 줬다.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 유진은 우크라이나에 살고 있는 13세 소년으로 설정돼 있다. 그래서 국적부터 확인했다. “어디서 왔니?(Where are you from?)”라고 묻자 유진은 “나는 우크라이나의 오데사 시 출신이에요(I am from Ukraine, from the city called Odessa)”라고 대답했다. 예상된 정답이었다.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 하지만 곧바로 “우크라이나에 가본 적 있니(Have you been to Ukraine)”라고 질문하자 “우크라이나? 거긴 가본 적 없어요(Ukraine? I've never been there)”라며 엉뚱한 반응을 보였다. 그 뒤 이어진 몇 가지 질문에서도 유진은 이해하지 못하는 질문에 대해 “답을 모르겠어요. 나쁜 인조인간이 훔쳐갔나 봐요”라는 어린아이 특유의 반응을 보이며 빠져나갔다.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>
                <a:solidFill>
                  <a:srgbClr val="212121"/>
                </a:solidFill>
              </a:rPr>
              <a:t>  시험 결과 유진은 우리나라의 ‘심심이’처럼 이미 보편화된 ‘챗봇(채팅로봇)’보다는 성능이 뛰어났다. 자연스럽게 대화를 주고받는 수준에서는 문제가 없었다. 하지만 최근 인공지능 연구에서는 인공지능의 핵심으로 ‘지능’을 꼽는다.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54" name="Google Shape;254;p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64" name="Google Shape;264;p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7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1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0"/>
          <p:cNvSpPr txBox="1"/>
          <p:nvPr>
            <p:ph type="title"/>
          </p:nvPr>
        </p:nvSpPr>
        <p:spPr>
          <a:xfrm>
            <a:off x="390343" y="203100"/>
            <a:ext cx="10515600" cy="662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2800"/>
              <a:buFont typeface="Arial"/>
              <a:buNone/>
              <a:defRPr sz="2800">
                <a:solidFill>
                  <a:srgbClr val="0090D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0"/>
          <p:cNvSpPr txBox="1"/>
          <p:nvPr>
            <p:ph idx="10" type="dt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4" name="Google Shape;24;p70"/>
          <p:cNvSpPr txBox="1"/>
          <p:nvPr>
            <p:ph idx="11" type="ftr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pic>
        <p:nvPicPr>
          <p:cNvPr id="25" name="Google Shape;2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821" y="929641"/>
            <a:ext cx="1124712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9532" y="286780"/>
            <a:ext cx="1902408" cy="49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7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43.jpg"/><Relationship Id="rId7" Type="http://schemas.openxmlformats.org/officeDocument/2006/relationships/image" Target="../media/image18.png"/><Relationship Id="rId8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h0962biiZa4#action=share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jpg"/><Relationship Id="rId4" Type="http://schemas.openxmlformats.org/officeDocument/2006/relationships/image" Target="../media/image16.jpg"/><Relationship Id="rId5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22.jp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eDKivB-tgao&amp;list=PL6pd8CJFkS7yh6FrSoS6ezuKD28SJ37pO" TargetMode="External"/><Relationship Id="rId4" Type="http://schemas.openxmlformats.org/officeDocument/2006/relationships/image" Target="../media/image27.jp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youtu.be/rzgcyet32l4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jp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65.png"/><Relationship Id="rId8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jpg"/><Relationship Id="rId4" Type="http://schemas.openxmlformats.org/officeDocument/2006/relationships/image" Target="../media/image71.jpg"/><Relationship Id="rId9" Type="http://schemas.openxmlformats.org/officeDocument/2006/relationships/image" Target="../media/image58.png"/><Relationship Id="rId5" Type="http://schemas.openxmlformats.org/officeDocument/2006/relationships/image" Target="../media/image36.jpg"/><Relationship Id="rId6" Type="http://schemas.openxmlformats.org/officeDocument/2006/relationships/image" Target="../media/image38.png"/><Relationship Id="rId7" Type="http://schemas.openxmlformats.org/officeDocument/2006/relationships/image" Target="../media/image60.png"/><Relationship Id="rId8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5" Type="http://schemas.openxmlformats.org/officeDocument/2006/relationships/image" Target="../media/image62.jpg"/><Relationship Id="rId6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jpg"/><Relationship Id="rId4" Type="http://schemas.openxmlformats.org/officeDocument/2006/relationships/image" Target="../media/image7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29.jp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Relationship Id="rId4" Type="http://schemas.openxmlformats.org/officeDocument/2006/relationships/image" Target="../media/image7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youtube.com/watch?v=Udkc6rkH_CQ" TargetMode="External"/><Relationship Id="rId4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29.jp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7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84.png"/><Relationship Id="rId5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png"/><Relationship Id="rId4" Type="http://schemas.openxmlformats.org/officeDocument/2006/relationships/image" Target="../media/image88.png"/><Relationship Id="rId5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3.png"/><Relationship Id="rId4" Type="http://schemas.openxmlformats.org/officeDocument/2006/relationships/image" Target="../media/image86.png"/><Relationship Id="rId5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2.jpg"/><Relationship Id="rId4" Type="http://schemas.openxmlformats.org/officeDocument/2006/relationships/image" Target="../media/image91.jpg"/><Relationship Id="rId5" Type="http://schemas.openxmlformats.org/officeDocument/2006/relationships/image" Target="../media/image87.jpg"/><Relationship Id="rId6" Type="http://schemas.openxmlformats.org/officeDocument/2006/relationships/image" Target="../media/image9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b9mGk7tiDtI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0" y="2128345"/>
            <a:ext cx="6096000" cy="4729655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"/>
          <p:cNvSpPr/>
          <p:nvPr/>
        </p:nvSpPr>
        <p:spPr>
          <a:xfrm rot="-2700000">
            <a:off x="-2284486" y="643901"/>
            <a:ext cx="8647704" cy="2826191"/>
          </a:xfrm>
          <a:prstGeom prst="trapezoid">
            <a:avLst>
              <a:gd fmla="val 100977" name="adj"/>
            </a:avLst>
          </a:prstGeom>
          <a:solidFill>
            <a:srgbClr val="1CD8EC"/>
          </a:solidFill>
          <a:ln cap="flat" cmpd="sng" w="12700">
            <a:solidFill>
              <a:srgbClr val="1CD8E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 txBox="1"/>
          <p:nvPr>
            <p:ph type="ctrTitle"/>
          </p:nvPr>
        </p:nvSpPr>
        <p:spPr>
          <a:xfrm>
            <a:off x="5013434" y="1182414"/>
            <a:ext cx="6574221" cy="25540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ko-KR" sz="8000">
                <a:latin typeface="Arial"/>
                <a:ea typeface="Arial"/>
                <a:cs typeface="Arial"/>
                <a:sym typeface="Arial"/>
              </a:rPr>
              <a:t>Machine</a:t>
            </a:r>
            <a:br>
              <a:rPr lang="ko-KR" sz="8800">
                <a:latin typeface="Arial"/>
                <a:ea typeface="Arial"/>
                <a:cs typeface="Arial"/>
                <a:sym typeface="Arial"/>
              </a:rPr>
            </a:br>
            <a:r>
              <a:rPr lang="ko-KR" sz="8800">
                <a:latin typeface="Arial"/>
                <a:ea typeface="Arial"/>
                <a:cs typeface="Arial"/>
                <a:sym typeface="Arial"/>
              </a:rPr>
              <a:t>Learning</a:t>
            </a:r>
            <a:endParaRPr sz="8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8261132" y="5675586"/>
            <a:ext cx="3326524" cy="590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강 규 남 </a:t>
            </a: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연구원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5238750" y="3822153"/>
            <a:ext cx="6411969" cy="63065"/>
          </a:xfrm>
          <a:prstGeom prst="roundRect">
            <a:avLst>
              <a:gd fmla="val 50000" name="adj"/>
            </a:avLst>
          </a:prstGeom>
          <a:solidFill>
            <a:srgbClr val="A5A5A5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8800" y="377842"/>
            <a:ext cx="2497194" cy="65031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357553" y="4038889"/>
            <a:ext cx="7293166" cy="590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 1. 개념, XOR실습, 과정 , BMI실습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"/>
          <p:cNvSpPr txBox="1"/>
          <p:nvPr/>
        </p:nvSpPr>
        <p:spPr>
          <a:xfrm>
            <a:off x="957263" y="268525"/>
            <a:ext cx="26901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인공지능의 종류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8" name="Google Shape;278;p10"/>
          <p:cNvGraphicFramePr/>
          <p:nvPr/>
        </p:nvGraphicFramePr>
        <p:xfrm>
          <a:off x="1785910" y="10298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{87F79333-8265-4198-96DF-0FBD4764062B}</a:tableStyleId>
              </a:tblPr>
              <a:tblGrid>
                <a:gridCol w="2260850"/>
                <a:gridCol w="6298100"/>
              </a:tblGrid>
              <a:tr h="10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약한 인공지능</a:t>
                      </a:r>
                      <a:b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(Weak AI)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학습을 통해 문제를 해결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주어진 조건 아래서만 작동 🡪 사람을 흉내 내는 수준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자율자동차, 구글번역, 페이스북 추천 등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구글 AlphaGo, IBM Watson, 아마존 Alexa, Apple Siri 등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강한 인공지능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(Strong AI)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890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사고를 통해 문제 해결 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8890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사람과 같은 지능 (추론, 문제해결, 계획, 의사소통, 감정, 지혜, 양심)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b="0" i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&lt;에이아이&gt; '데이빗', &lt;아이 로봇&gt; '써니', &lt;엑스 마키나&gt; '에이바'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6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 인공지능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(Super AI)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8890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창의력을 통해 문제 해결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8890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모든 영역에서 인간을 뛰어넘는 인공지능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8890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&lt;매트릭스&gt; '아키텍트', &lt;터미네이터&gt; '스카이넷', &lt;트랜센던스&gt; '윌 캐스터'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NC-5 로봇과 달리 지능이 뛰어나고 감정을 이해할 줄 알았던 로봇 '써니' - 영화 아이로봇(I, Robot, 2004) 스틸컷 제공" id="279" name="Google Shape;2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12" y="4633674"/>
            <a:ext cx="1759710" cy="97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1648" y="4637728"/>
            <a:ext cx="1736404" cy="97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0078" y="4635682"/>
            <a:ext cx="1719137" cy="974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external/upload.wikimedia.org/TheArchitectMatrix.jpg" id="282" name="Google Shape;28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41648" y="5647886"/>
            <a:ext cx="1736405" cy="89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8970" y="5680462"/>
            <a:ext cx="1753452" cy="86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9904" y="5675270"/>
            <a:ext cx="1709310" cy="8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0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/>
          <p:nvPr/>
        </p:nvSpPr>
        <p:spPr>
          <a:xfrm>
            <a:off x="959004" y="260112"/>
            <a:ext cx="27655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인공지능의 미래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1"/>
          <p:cNvCxnSpPr/>
          <p:nvPr/>
        </p:nvCxnSpPr>
        <p:spPr>
          <a:xfrm>
            <a:off x="4442708" y="4769539"/>
            <a:ext cx="4856990" cy="1588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92" name="Google Shape;292;p11"/>
          <p:cNvSpPr txBox="1"/>
          <p:nvPr/>
        </p:nvSpPr>
        <p:spPr>
          <a:xfrm>
            <a:off x="2763250" y="1443078"/>
            <a:ext cx="14173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수준의 기계지능</a:t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4434291" y="1413541"/>
            <a:ext cx="4714908" cy="3571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3641697" y="1871706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외과의사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4434291" y="1842169"/>
            <a:ext cx="4714908" cy="3571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2917138" y="2300334"/>
            <a:ext cx="13115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베스트셀러 책 쓰기</a:t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4434291" y="2270797"/>
            <a:ext cx="4714908" cy="3571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3584660" y="2728962"/>
            <a:ext cx="7697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매장 점원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4434291" y="2699425"/>
            <a:ext cx="4714908" cy="3571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3949472" y="3157590"/>
            <a:ext cx="4427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바둑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4434291" y="3128053"/>
            <a:ext cx="4714908" cy="3571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3587195" y="3586218"/>
            <a:ext cx="8082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트럭 운전1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1"/>
          <p:cNvSpPr/>
          <p:nvPr/>
        </p:nvSpPr>
        <p:spPr>
          <a:xfrm>
            <a:off x="4434291" y="3556681"/>
            <a:ext cx="4714908" cy="3571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1"/>
          <p:cNvSpPr txBox="1"/>
          <p:nvPr/>
        </p:nvSpPr>
        <p:spPr>
          <a:xfrm>
            <a:off x="2763250" y="4014846"/>
            <a:ext cx="14574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고등학생 에세이 쓰기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4434291" y="3985309"/>
            <a:ext cx="4714908" cy="3571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 txBox="1"/>
          <p:nvPr/>
        </p:nvSpPr>
        <p:spPr>
          <a:xfrm>
            <a:off x="3941849" y="4443474"/>
            <a:ext cx="4539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번역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4434291" y="4413937"/>
            <a:ext cx="4714908" cy="3571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1"/>
          <p:cNvSpPr txBox="1"/>
          <p:nvPr/>
        </p:nvSpPr>
        <p:spPr>
          <a:xfrm>
            <a:off x="4156163" y="4842567"/>
            <a:ext cx="6815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2015년</a:t>
            </a:r>
            <a:endParaRPr/>
          </a:p>
        </p:txBody>
      </p:sp>
      <p:sp>
        <p:nvSpPr>
          <p:cNvPr id="309" name="Google Shape;309;p11"/>
          <p:cNvSpPr txBox="1"/>
          <p:nvPr/>
        </p:nvSpPr>
        <p:spPr>
          <a:xfrm>
            <a:off x="5323972" y="4842567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2040년</a:t>
            </a:r>
            <a:endParaRPr/>
          </a:p>
        </p:txBody>
      </p:sp>
      <p:sp>
        <p:nvSpPr>
          <p:cNvPr id="310" name="Google Shape;310;p11"/>
          <p:cNvSpPr txBox="1"/>
          <p:nvPr/>
        </p:nvSpPr>
        <p:spPr>
          <a:xfrm>
            <a:off x="6491781" y="4842567"/>
            <a:ext cx="7088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2065년</a:t>
            </a:r>
            <a:endParaRPr/>
          </a:p>
        </p:txBody>
      </p:sp>
      <p:sp>
        <p:nvSpPr>
          <p:cNvPr id="311" name="Google Shape;311;p11"/>
          <p:cNvSpPr txBox="1"/>
          <p:nvPr/>
        </p:nvSpPr>
        <p:spPr>
          <a:xfrm>
            <a:off x="7659590" y="4842567"/>
            <a:ext cx="7120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2090년</a:t>
            </a:r>
            <a:endParaRPr/>
          </a:p>
        </p:txBody>
      </p:sp>
      <p:sp>
        <p:nvSpPr>
          <p:cNvPr id="312" name="Google Shape;312;p11"/>
          <p:cNvSpPr txBox="1"/>
          <p:nvPr/>
        </p:nvSpPr>
        <p:spPr>
          <a:xfrm>
            <a:off x="8827398" y="4851320"/>
            <a:ext cx="6431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2115년</a:t>
            </a:r>
            <a:endParaRPr/>
          </a:p>
        </p:txBody>
      </p:sp>
      <p:cxnSp>
        <p:nvCxnSpPr>
          <p:cNvPr id="313" name="Google Shape;313;p11"/>
          <p:cNvCxnSpPr/>
          <p:nvPr/>
        </p:nvCxnSpPr>
        <p:spPr>
          <a:xfrm rot="-5400000">
            <a:off x="2683241" y="3020102"/>
            <a:ext cx="3500462" cy="1588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11"/>
          <p:cNvCxnSpPr/>
          <p:nvPr/>
        </p:nvCxnSpPr>
        <p:spPr>
          <a:xfrm rot="-5400000">
            <a:off x="3905334" y="3020102"/>
            <a:ext cx="3500462" cy="1588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11"/>
          <p:cNvCxnSpPr/>
          <p:nvPr/>
        </p:nvCxnSpPr>
        <p:spPr>
          <a:xfrm rot="-5400000">
            <a:off x="5048343" y="3020102"/>
            <a:ext cx="3500462" cy="1588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11"/>
          <p:cNvCxnSpPr/>
          <p:nvPr/>
        </p:nvCxnSpPr>
        <p:spPr>
          <a:xfrm rot="-5400000">
            <a:off x="6262789" y="3020102"/>
            <a:ext cx="3500462" cy="1588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7" name="Google Shape;317;p11"/>
          <p:cNvSpPr/>
          <p:nvPr/>
        </p:nvSpPr>
        <p:spPr>
          <a:xfrm>
            <a:off x="5442046" y="1413541"/>
            <a:ext cx="3714776" cy="35719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1"/>
          <p:cNvSpPr/>
          <p:nvPr/>
        </p:nvSpPr>
        <p:spPr>
          <a:xfrm>
            <a:off x="6370740" y="1484979"/>
            <a:ext cx="214314" cy="214314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1"/>
          <p:cNvSpPr txBox="1"/>
          <p:nvPr/>
        </p:nvSpPr>
        <p:spPr>
          <a:xfrm>
            <a:off x="6543491" y="1453808"/>
            <a:ext cx="7120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2060년</a:t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>
            <a:off x="5442046" y="1842169"/>
            <a:ext cx="2571768" cy="35719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6084988" y="1911969"/>
            <a:ext cx="214314" cy="214314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6257739" y="1880798"/>
            <a:ext cx="7088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2053년</a:t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>
            <a:off x="5013418" y="2270797"/>
            <a:ext cx="2571768" cy="35719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5870674" y="2333143"/>
            <a:ext cx="214314" cy="214314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6043425" y="2301972"/>
            <a:ext cx="7152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2048년</a:t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>
            <a:off x="4656228" y="2699425"/>
            <a:ext cx="1500198" cy="35719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4584790" y="3128053"/>
            <a:ext cx="1714512" cy="35719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4727666" y="3556681"/>
            <a:ext cx="785818" cy="35719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4656228" y="3985309"/>
            <a:ext cx="1000132" cy="35719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4584790" y="4413937"/>
            <a:ext cx="857256" cy="35719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5197858" y="2761771"/>
            <a:ext cx="214314" cy="214314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1"/>
          <p:cNvSpPr txBox="1"/>
          <p:nvPr/>
        </p:nvSpPr>
        <p:spPr>
          <a:xfrm>
            <a:off x="5370609" y="2730600"/>
            <a:ext cx="7120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2030년</a:t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>
            <a:off x="5156294" y="3188761"/>
            <a:ext cx="214314" cy="214314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"/>
          <p:cNvSpPr txBox="1"/>
          <p:nvPr/>
        </p:nvSpPr>
        <p:spPr>
          <a:xfrm>
            <a:off x="5329045" y="3157590"/>
            <a:ext cx="7056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2027년</a:t>
            </a:r>
            <a:endParaRPr/>
          </a:p>
        </p:txBody>
      </p:sp>
      <p:sp>
        <p:nvSpPr>
          <p:cNvPr id="335" name="Google Shape;335;p11"/>
          <p:cNvSpPr/>
          <p:nvPr/>
        </p:nvSpPr>
        <p:spPr>
          <a:xfrm>
            <a:off x="5143173" y="3627780"/>
            <a:ext cx="214314" cy="214314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5315924" y="3596609"/>
            <a:ext cx="7008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2026년</a:t>
            </a:r>
            <a:endParaRPr/>
          </a:p>
        </p:txBody>
      </p:sp>
      <p:sp>
        <p:nvSpPr>
          <p:cNvPr id="337" name="Google Shape;337;p11"/>
          <p:cNvSpPr/>
          <p:nvPr/>
        </p:nvSpPr>
        <p:spPr>
          <a:xfrm>
            <a:off x="5105638" y="4058046"/>
            <a:ext cx="214314" cy="214314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5278389" y="4026875"/>
            <a:ext cx="7088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2025년</a:t>
            </a:r>
            <a:endParaRPr/>
          </a:p>
        </p:txBody>
      </p:sp>
      <p:sp>
        <p:nvSpPr>
          <p:cNvPr id="339" name="Google Shape;339;p11"/>
          <p:cNvSpPr/>
          <p:nvPr/>
        </p:nvSpPr>
        <p:spPr>
          <a:xfrm>
            <a:off x="5071735" y="4476283"/>
            <a:ext cx="214314" cy="214314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1"/>
          <p:cNvSpPr txBox="1"/>
          <p:nvPr/>
        </p:nvSpPr>
        <p:spPr>
          <a:xfrm>
            <a:off x="5244486" y="4445112"/>
            <a:ext cx="7104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2024년</a:t>
            </a:r>
            <a:endParaRPr/>
          </a:p>
        </p:txBody>
      </p:sp>
      <p:sp>
        <p:nvSpPr>
          <p:cNvPr id="341" name="Google Shape;341;p11"/>
          <p:cNvSpPr/>
          <p:nvPr/>
        </p:nvSpPr>
        <p:spPr>
          <a:xfrm>
            <a:off x="8871070" y="1434323"/>
            <a:ext cx="285752" cy="32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11"/>
          <p:cNvCxnSpPr/>
          <p:nvPr/>
        </p:nvCxnSpPr>
        <p:spPr>
          <a:xfrm rot="-5400000">
            <a:off x="7404109" y="3020102"/>
            <a:ext cx="3500462" cy="1588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11"/>
          <p:cNvSpPr/>
          <p:nvPr/>
        </p:nvSpPr>
        <p:spPr>
          <a:xfrm>
            <a:off x="2236536" y="5271193"/>
            <a:ext cx="7643866" cy="7858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AI 전문가를 대상으로 AI의 성능이 언제 사람을 능가하는가 (352명)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알파고에 의해 2016년에 인공지능이 이미 바둑분야는 넘어섬 🡪 예측이 어려움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7506586" y="6397799"/>
            <a:ext cx="45604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참조 : 옥스퍼드 대학의 미래인류연구소에 의한 설문조사 (2015)</a:t>
            </a:r>
            <a:endParaRPr/>
          </a:p>
        </p:txBody>
      </p:sp>
      <p:sp>
        <p:nvSpPr>
          <p:cNvPr id="345" name="Google Shape;345;p11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2"/>
          <p:cNvSpPr txBox="1"/>
          <p:nvPr/>
        </p:nvSpPr>
        <p:spPr>
          <a:xfrm>
            <a:off x="957263" y="266412"/>
            <a:ext cx="54096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AI 2017 컨퍼런스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32941"/>
          <a:stretch/>
        </p:blipFill>
        <p:spPr>
          <a:xfrm>
            <a:off x="1368965" y="2606989"/>
            <a:ext cx="9454070" cy="297408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2"/>
          <p:cNvSpPr txBox="1"/>
          <p:nvPr/>
        </p:nvSpPr>
        <p:spPr>
          <a:xfrm>
            <a:off x="1996964" y="1181246"/>
            <a:ext cx="819807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엘론 머스크 (Tesla, SpaceX), 스튜어트 러셀 (버클리대), 바트 셀먼 (코넬대),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 커즈와일 (미래학자), 데이비드 차머스 (뉴욕대), 닉 보스트롬 (옥스포드),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데미스 허사비스 (Deep Mind), 샘 해리스 (뇌 과학자), 얀 탈린(CSER/FLI)</a:t>
            </a:r>
            <a:endParaRPr/>
          </a:p>
        </p:txBody>
      </p:sp>
      <p:pic>
        <p:nvPicPr>
          <p:cNvPr id="353" name="Google Shape;35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25840" y="2646804"/>
            <a:ext cx="497478" cy="49973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2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"/>
          <p:cNvSpPr txBox="1"/>
          <p:nvPr/>
        </p:nvSpPr>
        <p:spPr>
          <a:xfrm>
            <a:off x="1396076" y="1116102"/>
            <a:ext cx="59987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: 초 인공지능이란 영역은 도달 가능한 것인가 ?</a:t>
            </a:r>
            <a:endParaRPr/>
          </a:p>
        </p:txBody>
      </p:sp>
      <p:graphicFrame>
        <p:nvGraphicFramePr>
          <p:cNvPr id="360" name="Google Shape;360;p13"/>
          <p:cNvGraphicFramePr/>
          <p:nvPr/>
        </p:nvGraphicFramePr>
        <p:xfrm>
          <a:off x="1410960" y="16300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{87F79333-8265-4198-96DF-0FBD4764062B}</a:tableStyleId>
              </a:tblPr>
              <a:tblGrid>
                <a:gridCol w="1006350"/>
                <a:gridCol w="1006350"/>
                <a:gridCol w="1015000"/>
                <a:gridCol w="1093400"/>
                <a:gridCol w="1006350"/>
                <a:gridCol w="1006350"/>
                <a:gridCol w="1006350"/>
                <a:gridCol w="1006350"/>
                <a:gridCol w="10063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레이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커즈와일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엘론 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머스크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스튜어트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러셀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데미스 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허사비스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샘 해리스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닉 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보스트롬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데이비드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차머스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바트 셀먼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얀 탈린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61" name="Google Shape;361;p13"/>
          <p:cNvSpPr txBox="1"/>
          <p:nvPr/>
        </p:nvSpPr>
        <p:spPr>
          <a:xfrm>
            <a:off x="1425729" y="2808547"/>
            <a:ext cx="74077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: 초지능을 가진 개체의 출현이 가능할 것이라고 생각하는가 ?</a:t>
            </a:r>
            <a:endParaRPr/>
          </a:p>
        </p:txBody>
      </p:sp>
      <p:graphicFrame>
        <p:nvGraphicFramePr>
          <p:cNvPr id="362" name="Google Shape;362;p13"/>
          <p:cNvGraphicFramePr/>
          <p:nvPr/>
        </p:nvGraphicFramePr>
        <p:xfrm>
          <a:off x="1406947" y="33224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{87F79333-8265-4198-96DF-0FBD4764062B}</a:tableStyleId>
              </a:tblPr>
              <a:tblGrid>
                <a:gridCol w="1017425"/>
                <a:gridCol w="1017425"/>
                <a:gridCol w="1017425"/>
                <a:gridCol w="1017425"/>
                <a:gridCol w="1017425"/>
                <a:gridCol w="1017425"/>
                <a:gridCol w="1017425"/>
                <a:gridCol w="1017425"/>
                <a:gridCol w="10174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레이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커즈와일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엘론 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머스크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스튜어트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러셀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데미스 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허사비스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샘 해리스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닉 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보스트롬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데이비드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차머스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바트 셀먼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얀 탈린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63" name="Google Shape;363;p13"/>
          <p:cNvSpPr txBox="1"/>
          <p:nvPr/>
        </p:nvSpPr>
        <p:spPr>
          <a:xfrm>
            <a:off x="1356802" y="4495704"/>
            <a:ext cx="56861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: 초지능의 실현이 일어나기를 희망하는가 ?</a:t>
            </a:r>
            <a:endParaRPr/>
          </a:p>
        </p:txBody>
      </p:sp>
      <p:graphicFrame>
        <p:nvGraphicFramePr>
          <p:cNvPr id="364" name="Google Shape;364;p13"/>
          <p:cNvGraphicFramePr/>
          <p:nvPr/>
        </p:nvGraphicFramePr>
        <p:xfrm>
          <a:off x="1406947" y="50149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{87F79333-8265-4198-96DF-0FBD4764062B}</a:tableStyleId>
              </a:tblPr>
              <a:tblGrid>
                <a:gridCol w="1017425"/>
                <a:gridCol w="1017425"/>
                <a:gridCol w="1017425"/>
                <a:gridCol w="1017425"/>
                <a:gridCol w="1017425"/>
                <a:gridCol w="1017425"/>
                <a:gridCol w="1017425"/>
                <a:gridCol w="1017425"/>
                <a:gridCol w="10174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레이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커즈와일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엘론 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머스크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스튜어트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러셀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데미스 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허사비스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샘 해리스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닉 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보스트롬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데이비드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차머스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바트 셀먼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얀 탈린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신중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신중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신중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신중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신중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신중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65" name="Google Shape;365;p13"/>
          <p:cNvSpPr/>
          <p:nvPr/>
        </p:nvSpPr>
        <p:spPr>
          <a:xfrm>
            <a:off x="8602224" y="6362178"/>
            <a:ext cx="31589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: https://brunch.co.kr/@kakao-it/49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 txBox="1"/>
          <p:nvPr/>
        </p:nvSpPr>
        <p:spPr>
          <a:xfrm>
            <a:off x="957263" y="266412"/>
            <a:ext cx="54096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AI 2017 컨퍼런스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인간 vs 인공지능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터미네이터에 대한 이미지 검색결과" id="373" name="Google Shape;3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1820" y="1425350"/>
            <a:ext cx="3294834" cy="47012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타 트렉: 더 비기닝 - 위키백과, 우리 모두의 백과사전" id="374" name="Google Shape;37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476" y="1436192"/>
            <a:ext cx="3295364" cy="469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4"/>
          <p:cNvPicPr preferRelativeResize="0"/>
          <p:nvPr/>
        </p:nvPicPr>
        <p:blipFill rotWithShape="1">
          <a:blip r:embed="rId5">
            <a:alphaModFix/>
          </a:blip>
          <a:srcRect b="4412" l="18553" r="17738" t="15998"/>
          <a:stretch/>
        </p:blipFill>
        <p:spPr>
          <a:xfrm>
            <a:off x="8239648" y="1391938"/>
            <a:ext cx="3456510" cy="487181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4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"/>
          <p:cNvSpPr/>
          <p:nvPr/>
        </p:nvSpPr>
        <p:spPr>
          <a:xfrm>
            <a:off x="2756886" y="1319184"/>
            <a:ext cx="6715172" cy="40005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5"/>
          <p:cNvSpPr/>
          <p:nvPr/>
        </p:nvSpPr>
        <p:spPr>
          <a:xfrm>
            <a:off x="2828326" y="1390623"/>
            <a:ext cx="28280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산업혁명에 의한 일자리 생성</a:t>
            </a:r>
            <a:endParaRPr/>
          </a:p>
        </p:txBody>
      </p:sp>
      <p:sp>
        <p:nvSpPr>
          <p:cNvPr id="383" name="Google Shape;383;p15"/>
          <p:cNvSpPr/>
          <p:nvPr/>
        </p:nvSpPr>
        <p:spPr>
          <a:xfrm>
            <a:off x="6507593" y="2056375"/>
            <a:ext cx="3412836" cy="3729952"/>
          </a:xfrm>
          <a:custGeom>
            <a:rect b="b" l="l" r="r" t="t"/>
            <a:pathLst>
              <a:path extrusionOk="0" h="3729952" w="3412836">
                <a:moveTo>
                  <a:pt x="2951018" y="475673"/>
                </a:moveTo>
                <a:cubicBezTo>
                  <a:pt x="3009515" y="951346"/>
                  <a:pt x="3412836" y="2800158"/>
                  <a:pt x="2969491" y="3265055"/>
                </a:cubicBezTo>
                <a:cubicBezTo>
                  <a:pt x="2526146" y="3729952"/>
                  <a:pt x="581891" y="3592946"/>
                  <a:pt x="290945" y="3265055"/>
                </a:cubicBezTo>
                <a:cubicBezTo>
                  <a:pt x="0" y="2937164"/>
                  <a:pt x="835891" y="1773382"/>
                  <a:pt x="1223818" y="1297709"/>
                </a:cubicBezTo>
                <a:cubicBezTo>
                  <a:pt x="1611745" y="822036"/>
                  <a:pt x="2330643" y="544945"/>
                  <a:pt x="2618509" y="411018"/>
                </a:cubicBezTo>
                <a:cubicBezTo>
                  <a:pt x="2906375" y="277091"/>
                  <a:pt x="2892521" y="0"/>
                  <a:pt x="2951018" y="475673"/>
                </a:cubicBezTo>
                <a:close/>
              </a:path>
            </a:pathLst>
          </a:custGeom>
          <a:solidFill>
            <a:srgbClr val="8296B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5"/>
          <p:cNvSpPr/>
          <p:nvPr/>
        </p:nvSpPr>
        <p:spPr>
          <a:xfrm>
            <a:off x="5400092" y="1822390"/>
            <a:ext cx="4214842" cy="3683769"/>
          </a:xfrm>
          <a:custGeom>
            <a:rect b="b" l="l" r="r" t="t"/>
            <a:pathLst>
              <a:path extrusionOk="0" h="3683769" w="4675139">
                <a:moveTo>
                  <a:pt x="4475018" y="728133"/>
                </a:moveTo>
                <a:cubicBezTo>
                  <a:pt x="4274897" y="951345"/>
                  <a:pt x="3597564" y="1059103"/>
                  <a:pt x="3274291" y="1411624"/>
                </a:cubicBezTo>
                <a:cubicBezTo>
                  <a:pt x="2951018" y="1764145"/>
                  <a:pt x="2775528" y="2495357"/>
                  <a:pt x="2535382" y="2843260"/>
                </a:cubicBezTo>
                <a:cubicBezTo>
                  <a:pt x="2295237" y="3191163"/>
                  <a:pt x="2230582" y="3389745"/>
                  <a:pt x="1833418" y="3499042"/>
                </a:cubicBezTo>
                <a:cubicBezTo>
                  <a:pt x="1436254" y="3608339"/>
                  <a:pt x="304800" y="3683769"/>
                  <a:pt x="152400" y="3499042"/>
                </a:cubicBezTo>
                <a:cubicBezTo>
                  <a:pt x="0" y="3314315"/>
                  <a:pt x="608060" y="2830945"/>
                  <a:pt x="919018" y="2390678"/>
                </a:cubicBezTo>
                <a:cubicBezTo>
                  <a:pt x="1229976" y="1950411"/>
                  <a:pt x="1573260" y="1205345"/>
                  <a:pt x="2018145" y="857442"/>
                </a:cubicBezTo>
                <a:cubicBezTo>
                  <a:pt x="2463030" y="509539"/>
                  <a:pt x="3178848" y="434109"/>
                  <a:pt x="3588327" y="303260"/>
                </a:cubicBezTo>
                <a:cubicBezTo>
                  <a:pt x="3997806" y="172412"/>
                  <a:pt x="4325697" y="0"/>
                  <a:pt x="4475018" y="72351"/>
                </a:cubicBezTo>
                <a:cubicBezTo>
                  <a:pt x="4624339" y="144703"/>
                  <a:pt x="4675139" y="504921"/>
                  <a:pt x="4475018" y="728133"/>
                </a:cubicBezTo>
                <a:close/>
              </a:path>
            </a:pathLst>
          </a:custGeom>
          <a:solidFill>
            <a:srgbClr val="F7CAAC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5"/>
          <p:cNvSpPr/>
          <p:nvPr/>
        </p:nvSpPr>
        <p:spPr>
          <a:xfrm>
            <a:off x="2351230" y="1623805"/>
            <a:ext cx="7763770" cy="3819236"/>
          </a:xfrm>
          <a:custGeom>
            <a:rect b="b" l="l" r="r" t="t"/>
            <a:pathLst>
              <a:path extrusionOk="0" h="3819236" w="7458363">
                <a:moveTo>
                  <a:pt x="7098145" y="3079"/>
                </a:moveTo>
                <a:cubicBezTo>
                  <a:pt x="7415260" y="6158"/>
                  <a:pt x="7458363" y="138546"/>
                  <a:pt x="7098145" y="372534"/>
                </a:cubicBezTo>
                <a:cubicBezTo>
                  <a:pt x="6737927" y="606522"/>
                  <a:pt x="5463308" y="985213"/>
                  <a:pt x="4936835" y="1407007"/>
                </a:cubicBezTo>
                <a:cubicBezTo>
                  <a:pt x="4410362" y="1828801"/>
                  <a:pt x="4274896" y="2523068"/>
                  <a:pt x="3939308" y="2903298"/>
                </a:cubicBezTo>
                <a:cubicBezTo>
                  <a:pt x="3603720" y="3283528"/>
                  <a:pt x="3514435" y="3557540"/>
                  <a:pt x="2923308" y="3688388"/>
                </a:cubicBezTo>
                <a:cubicBezTo>
                  <a:pt x="2332181" y="3819236"/>
                  <a:pt x="785090" y="3753042"/>
                  <a:pt x="392545" y="3688388"/>
                </a:cubicBezTo>
                <a:cubicBezTo>
                  <a:pt x="0" y="3623734"/>
                  <a:pt x="224750" y="3445164"/>
                  <a:pt x="568035" y="3300461"/>
                </a:cubicBezTo>
                <a:cubicBezTo>
                  <a:pt x="911320" y="3155758"/>
                  <a:pt x="1981199" y="3146521"/>
                  <a:pt x="2452254" y="2820170"/>
                </a:cubicBezTo>
                <a:cubicBezTo>
                  <a:pt x="2923309" y="2493819"/>
                  <a:pt x="2937163" y="1753370"/>
                  <a:pt x="3394363" y="1342352"/>
                </a:cubicBezTo>
                <a:cubicBezTo>
                  <a:pt x="3851563" y="931334"/>
                  <a:pt x="4575078" y="575734"/>
                  <a:pt x="5195454" y="354061"/>
                </a:cubicBezTo>
                <a:cubicBezTo>
                  <a:pt x="5815830" y="132388"/>
                  <a:pt x="6781030" y="0"/>
                  <a:pt x="7098145" y="3079"/>
                </a:cubicBezTo>
                <a:close/>
              </a:path>
            </a:pathLst>
          </a:custGeom>
          <a:solidFill>
            <a:srgbClr val="9CC2E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5"/>
          <p:cNvSpPr/>
          <p:nvPr/>
        </p:nvSpPr>
        <p:spPr>
          <a:xfrm>
            <a:off x="2398952" y="1390622"/>
            <a:ext cx="7624619" cy="3730686"/>
          </a:xfrm>
          <a:custGeom>
            <a:rect b="b" l="l" r="r" t="t"/>
            <a:pathLst>
              <a:path extrusionOk="0" h="3488266" w="7624619">
                <a:moveTo>
                  <a:pt x="7059661" y="86206"/>
                </a:moveTo>
                <a:cubicBezTo>
                  <a:pt x="6494703" y="172412"/>
                  <a:pt x="4467321" y="346363"/>
                  <a:pt x="3669915" y="751224"/>
                </a:cubicBezTo>
                <a:cubicBezTo>
                  <a:pt x="2872509" y="1156085"/>
                  <a:pt x="2829407" y="2118206"/>
                  <a:pt x="2275225" y="2515370"/>
                </a:cubicBezTo>
                <a:cubicBezTo>
                  <a:pt x="1721043" y="2912534"/>
                  <a:pt x="663480" y="2975649"/>
                  <a:pt x="344825" y="3134206"/>
                </a:cubicBezTo>
                <a:cubicBezTo>
                  <a:pt x="26170" y="3292763"/>
                  <a:pt x="0" y="3488266"/>
                  <a:pt x="363297" y="3466715"/>
                </a:cubicBezTo>
                <a:cubicBezTo>
                  <a:pt x="726594" y="3445164"/>
                  <a:pt x="1930400" y="3388206"/>
                  <a:pt x="2524606" y="3004897"/>
                </a:cubicBezTo>
                <a:cubicBezTo>
                  <a:pt x="3118812" y="2621588"/>
                  <a:pt x="3172692" y="1628679"/>
                  <a:pt x="3928534" y="1166861"/>
                </a:cubicBezTo>
                <a:cubicBezTo>
                  <a:pt x="4684376" y="705043"/>
                  <a:pt x="6543964" y="414097"/>
                  <a:pt x="7059661" y="233988"/>
                </a:cubicBezTo>
                <a:cubicBezTo>
                  <a:pt x="7575358" y="53879"/>
                  <a:pt x="7624619" y="0"/>
                  <a:pt x="7059661" y="86206"/>
                </a:cubicBezTo>
                <a:close/>
              </a:path>
            </a:pathLst>
          </a:cu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5"/>
          <p:cNvSpPr/>
          <p:nvPr/>
        </p:nvSpPr>
        <p:spPr>
          <a:xfrm>
            <a:off x="9531541" y="1236977"/>
            <a:ext cx="605999" cy="4073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5"/>
          <p:cNvSpPr/>
          <p:nvPr/>
        </p:nvSpPr>
        <p:spPr>
          <a:xfrm>
            <a:off x="2238348" y="4462456"/>
            <a:ext cx="500066" cy="10715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2828324" y="5349759"/>
            <a:ext cx="6643734" cy="4286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15"/>
          <p:cNvCxnSpPr/>
          <p:nvPr/>
        </p:nvCxnSpPr>
        <p:spPr>
          <a:xfrm rot="5400000">
            <a:off x="3185514" y="5319712"/>
            <a:ext cx="142876" cy="1588"/>
          </a:xfrm>
          <a:prstGeom prst="straightConnector1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15"/>
          <p:cNvSpPr txBox="1"/>
          <p:nvPr/>
        </p:nvSpPr>
        <p:spPr>
          <a:xfrm>
            <a:off x="2752775" y="5391152"/>
            <a:ext cx="9637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1780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1차 산업혁명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(증기기관)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15"/>
          <p:cNvCxnSpPr/>
          <p:nvPr/>
        </p:nvCxnSpPr>
        <p:spPr>
          <a:xfrm rot="5400000">
            <a:off x="4257084" y="5318918"/>
            <a:ext cx="142876" cy="1588"/>
          </a:xfrm>
          <a:prstGeom prst="straightConnector1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" name="Google Shape;393;p15"/>
          <p:cNvSpPr txBox="1"/>
          <p:nvPr/>
        </p:nvSpPr>
        <p:spPr>
          <a:xfrm>
            <a:off x="3810718" y="5390358"/>
            <a:ext cx="9909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1880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2차 산업혁명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(전기)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15"/>
          <p:cNvCxnSpPr/>
          <p:nvPr/>
        </p:nvCxnSpPr>
        <p:spPr>
          <a:xfrm rot="5400000">
            <a:off x="5444722" y="5318918"/>
            <a:ext cx="142876" cy="1588"/>
          </a:xfrm>
          <a:prstGeom prst="straightConnector1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p15"/>
          <p:cNvSpPr txBox="1"/>
          <p:nvPr/>
        </p:nvSpPr>
        <p:spPr>
          <a:xfrm>
            <a:off x="4998356" y="5390358"/>
            <a:ext cx="9909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1980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3차 산업혁명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(컴퓨터)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15"/>
          <p:cNvCxnSpPr/>
          <p:nvPr/>
        </p:nvCxnSpPr>
        <p:spPr>
          <a:xfrm rot="5400000">
            <a:off x="7043166" y="5318918"/>
            <a:ext cx="142876" cy="1588"/>
          </a:xfrm>
          <a:prstGeom prst="straightConnector1">
            <a:avLst/>
          </a:prstGeom>
          <a:noFill/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7" name="Google Shape;397;p15"/>
          <p:cNvSpPr txBox="1"/>
          <p:nvPr/>
        </p:nvSpPr>
        <p:spPr>
          <a:xfrm>
            <a:off x="6382177" y="5390358"/>
            <a:ext cx="14545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4차 산업혁명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(AI, IoT, Bigdata)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5"/>
          <p:cNvSpPr txBox="1"/>
          <p:nvPr/>
        </p:nvSpPr>
        <p:spPr>
          <a:xfrm>
            <a:off x="3932363" y="2533632"/>
            <a:ext cx="4427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농업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5096603" y="2676508"/>
            <a:ext cx="9557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제조업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(의식주 관련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일자리 생성)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5737143" y="3458937"/>
            <a:ext cx="861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서비스업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(30만종의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직업 생성)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7052680" y="3319450"/>
            <a:ext cx="84670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공급 주도의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연결형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서비스업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(38만종의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직업 생성)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5"/>
          <p:cNvSpPr txBox="1"/>
          <p:nvPr/>
        </p:nvSpPr>
        <p:spPr>
          <a:xfrm>
            <a:off x="8448882" y="3218364"/>
            <a:ext cx="8579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수요 중심의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서비스업</a:t>
            </a:r>
            <a:endParaRPr/>
          </a:p>
        </p:txBody>
      </p:sp>
      <p:sp>
        <p:nvSpPr>
          <p:cNvPr id="403" name="Google Shape;403;p15"/>
          <p:cNvSpPr/>
          <p:nvPr/>
        </p:nvSpPr>
        <p:spPr>
          <a:xfrm>
            <a:off x="8644381" y="2676508"/>
            <a:ext cx="6463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endParaRPr/>
          </a:p>
        </p:txBody>
      </p:sp>
      <p:sp>
        <p:nvSpPr>
          <p:cNvPr id="404" name="Google Shape;404;p15"/>
          <p:cNvSpPr/>
          <p:nvPr/>
        </p:nvSpPr>
        <p:spPr>
          <a:xfrm>
            <a:off x="6335297" y="4643735"/>
            <a:ext cx="11024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인공지능 위의</a:t>
            </a:r>
            <a:endParaRPr b="1"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일자리 (AAPI)</a:t>
            </a:r>
            <a:endParaRPr b="1"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5"/>
          <p:cNvSpPr/>
          <p:nvPr/>
        </p:nvSpPr>
        <p:spPr>
          <a:xfrm>
            <a:off x="8111426" y="4643735"/>
            <a:ext cx="11801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인공지능 아래의</a:t>
            </a:r>
            <a:endParaRPr b="1"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일자리 (BAPI)</a:t>
            </a:r>
            <a:endParaRPr b="1"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5"/>
          <p:cNvSpPr/>
          <p:nvPr/>
        </p:nvSpPr>
        <p:spPr>
          <a:xfrm>
            <a:off x="8198894" y="2011541"/>
            <a:ext cx="11560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작업 인공지능</a:t>
            </a:r>
            <a:endParaRPr/>
          </a:p>
        </p:txBody>
      </p:sp>
      <p:pic>
        <p:nvPicPr>
          <p:cNvPr id="407" name="Google Shape;4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7702" y="3751465"/>
            <a:ext cx="1183956" cy="72192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5"/>
          <p:cNvSpPr/>
          <p:nvPr/>
        </p:nvSpPr>
        <p:spPr>
          <a:xfrm>
            <a:off x="2738413" y="1297339"/>
            <a:ext cx="6763691" cy="4041127"/>
          </a:xfrm>
          <a:prstGeom prst="rect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5"/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인간 vs 인공지능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"/>
          <p:cNvSpPr/>
          <p:nvPr/>
        </p:nvSpPr>
        <p:spPr>
          <a:xfrm>
            <a:off x="9502105" y="1269022"/>
            <a:ext cx="605998" cy="4073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6"/>
          <p:cNvSpPr/>
          <p:nvPr/>
        </p:nvSpPr>
        <p:spPr>
          <a:xfrm>
            <a:off x="1359107" y="1161496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인공지능이 인간을 대체할 수 있는가 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591" y="1612130"/>
            <a:ext cx="1892328" cy="1394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anghyukchun.github.io/images/post/92-1.jpg" id="418" name="Google Shape;4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1295" y="1826444"/>
            <a:ext cx="4000528" cy="454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4699" y="3040892"/>
            <a:ext cx="4357718" cy="332923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6"/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인간 vs 인공지능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6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17"/>
          <p:cNvPicPr preferRelativeResize="0"/>
          <p:nvPr/>
        </p:nvPicPr>
        <p:blipFill rotWithShape="1">
          <a:blip r:embed="rId3">
            <a:alphaModFix/>
          </a:blip>
          <a:srcRect b="26561" l="0" r="0" t="0"/>
          <a:stretch/>
        </p:blipFill>
        <p:spPr>
          <a:xfrm>
            <a:off x="2103570" y="1397100"/>
            <a:ext cx="7984860" cy="503635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7"/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인간 vs 인공지능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7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2542" y="1138613"/>
            <a:ext cx="6846916" cy="513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7192" y="1302174"/>
            <a:ext cx="497478" cy="49973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8"/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인간 vs 인공지능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8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4809" y="1101017"/>
            <a:ext cx="5579225" cy="55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8875" y="1302174"/>
            <a:ext cx="497478" cy="49973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9"/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인간 vs 인공지능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959004" y="260111"/>
            <a:ext cx="16385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학습 목표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152421" y="1449804"/>
            <a:ext cx="8501202" cy="3431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개념을 이해 할 수 있다.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Learning의 종류 및 과정을 알 수 있다.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기계학습과 관련된 기본 용어를 알 수 있다.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일반화, 과대적합, 과소적합을 이해 할 수 있다.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igloosec.co.kr/files/2017/06/07/20170607152615630e73f7-616c-4226-b98d-752b67846ef8.jpg" id="449" name="Google Shape;4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6814" y="2323800"/>
            <a:ext cx="7620000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0"/>
          <p:cNvSpPr/>
          <p:nvPr/>
        </p:nvSpPr>
        <p:spPr>
          <a:xfrm>
            <a:off x="1494019" y="1117787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모라벡의 역설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어려운 것은 쉽고 쉬운 것은 어렵다</a:t>
            </a:r>
            <a:endParaRPr/>
          </a:p>
        </p:txBody>
      </p:sp>
      <p:sp>
        <p:nvSpPr>
          <p:cNvPr id="451" name="Google Shape;451;p20"/>
          <p:cNvSpPr txBox="1"/>
          <p:nvPr/>
        </p:nvSpPr>
        <p:spPr>
          <a:xfrm>
            <a:off x="964555" y="265181"/>
            <a:ext cx="15664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"/>
          <p:cNvSpPr txBox="1"/>
          <p:nvPr/>
        </p:nvSpPr>
        <p:spPr>
          <a:xfrm>
            <a:off x="964555" y="263483"/>
            <a:ext cx="56774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불쾌한 골짜기(Uncanny Valley)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1"/>
          <p:cNvSpPr txBox="1"/>
          <p:nvPr/>
        </p:nvSpPr>
        <p:spPr>
          <a:xfrm>
            <a:off x="2434587" y="1019767"/>
            <a:ext cx="732283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인간이 로봇에 느끼는 호감도가 증가하다가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어느정도에 사람과 유사해지면 갑자기 강한 거부감을 느끼는 현상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(1970, 모리 마사히로)</a:t>
            </a:r>
            <a:endParaRPr/>
          </a:p>
        </p:txBody>
      </p:sp>
      <p:grpSp>
        <p:nvGrpSpPr>
          <p:cNvPr id="459" name="Google Shape;459;p21"/>
          <p:cNvGrpSpPr/>
          <p:nvPr/>
        </p:nvGrpSpPr>
        <p:grpSpPr>
          <a:xfrm>
            <a:off x="3250511" y="2099796"/>
            <a:ext cx="5714217" cy="4647422"/>
            <a:chOff x="2063968" y="2041740"/>
            <a:chExt cx="5714217" cy="4647422"/>
          </a:xfrm>
        </p:grpSpPr>
        <p:pic>
          <p:nvPicPr>
            <p:cNvPr id="460" name="Google Shape;460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63968" y="2041740"/>
              <a:ext cx="5714217" cy="4647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21"/>
            <p:cNvSpPr txBox="1"/>
            <p:nvPr/>
          </p:nvSpPr>
          <p:spPr>
            <a:xfrm>
              <a:off x="5370655" y="6192461"/>
              <a:ext cx="4427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좀비</a:t>
              </a:r>
              <a:endParaRPr/>
            </a:p>
          </p:txBody>
        </p:sp>
        <p:pic>
          <p:nvPicPr>
            <p:cNvPr id="462" name="Google Shape;462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5041" y="3761780"/>
              <a:ext cx="607339" cy="595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33453" y="2880777"/>
              <a:ext cx="464736" cy="881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52552" y="4572243"/>
              <a:ext cx="512116" cy="590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11006" y="2086864"/>
              <a:ext cx="429228" cy="74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11006" y="6044820"/>
              <a:ext cx="490742" cy="623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09604" y="5702656"/>
              <a:ext cx="995423" cy="446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21"/>
            <p:cNvSpPr txBox="1"/>
            <p:nvPr/>
          </p:nvSpPr>
          <p:spPr>
            <a:xfrm>
              <a:off x="5124663" y="5460382"/>
              <a:ext cx="577402" cy="2769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리얼돌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46952" y="5460382"/>
              <a:ext cx="473230" cy="517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21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불쾌한 골짜기에 대한 이미지 검색결과" id="475" name="Google Shape;4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2379" y="1040107"/>
            <a:ext cx="3111309" cy="2312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476" name="Google Shape;4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4769" y="1042695"/>
            <a:ext cx="2543939" cy="2343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불쾌한 골짜기에 대한 이미지 검색결과" id="477" name="Google Shape;47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6512" y="3745468"/>
            <a:ext cx="4229306" cy="280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5848" y="3663481"/>
            <a:ext cx="3411447" cy="8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8858" y="4570605"/>
            <a:ext cx="4892706" cy="8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5848" y="5513749"/>
            <a:ext cx="4897749" cy="10974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불쾌한 골짜기에 대한 이미지 검색결과" id="481" name="Google Shape;48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26513" y="1025839"/>
            <a:ext cx="3481809" cy="232700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 txBox="1"/>
          <p:nvPr/>
        </p:nvSpPr>
        <p:spPr>
          <a:xfrm>
            <a:off x="964555" y="263483"/>
            <a:ext cx="56774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불쾌한 골짜기(Uncanny Valley)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2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"/>
          <p:cNvSpPr/>
          <p:nvPr/>
        </p:nvSpPr>
        <p:spPr>
          <a:xfrm>
            <a:off x="3562868" y="926596"/>
            <a:ext cx="4951997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인공지능의 판단이 무조건 옳은 것인가 ?</a:t>
            </a:r>
            <a:endParaRPr/>
          </a:p>
        </p:txBody>
      </p:sp>
      <p:sp>
        <p:nvSpPr>
          <p:cNvPr id="489" name="Google Shape;489;p23"/>
          <p:cNvSpPr/>
          <p:nvPr/>
        </p:nvSpPr>
        <p:spPr>
          <a:xfrm>
            <a:off x="2415362" y="1910556"/>
            <a:ext cx="4392488" cy="57606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고객 1인당 1개만 판매합니다</a:t>
            </a:r>
            <a:endParaRPr/>
          </a:p>
        </p:txBody>
      </p:sp>
      <p:sp>
        <p:nvSpPr>
          <p:cNvPr id="490" name="Google Shape;490;p23"/>
          <p:cNvSpPr/>
          <p:nvPr/>
        </p:nvSpPr>
        <p:spPr>
          <a:xfrm>
            <a:off x="2442893" y="3549442"/>
            <a:ext cx="4392488" cy="57606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잔디에 들어가지 마시오</a:t>
            </a:r>
            <a:endParaRPr/>
          </a:p>
        </p:txBody>
      </p:sp>
      <p:grpSp>
        <p:nvGrpSpPr>
          <p:cNvPr id="491" name="Google Shape;491;p23"/>
          <p:cNvGrpSpPr/>
          <p:nvPr/>
        </p:nvGrpSpPr>
        <p:grpSpPr>
          <a:xfrm>
            <a:off x="7267429" y="3198620"/>
            <a:ext cx="2837257" cy="1566878"/>
            <a:chOff x="6124429" y="3123670"/>
            <a:chExt cx="2837257" cy="1566878"/>
          </a:xfrm>
        </p:grpSpPr>
        <p:pic>
          <p:nvPicPr>
            <p:cNvPr id="492" name="Google Shape;49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4429" y="3402485"/>
              <a:ext cx="677652" cy="786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23"/>
            <p:cNvSpPr/>
            <p:nvPr/>
          </p:nvSpPr>
          <p:spPr>
            <a:xfrm>
              <a:off x="7060533" y="3123670"/>
              <a:ext cx="1873750" cy="926886"/>
            </a:xfrm>
            <a:prstGeom prst="wedgeEllipseCallout">
              <a:avLst>
                <a:gd fmla="val -62535" name="adj1"/>
                <a:gd fmla="val 32485" name="adj2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네 !!!!</a:t>
              </a:r>
              <a:endParaRPr b="1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3"/>
            <p:cNvSpPr txBox="1"/>
            <p:nvPr/>
          </p:nvSpPr>
          <p:spPr>
            <a:xfrm>
              <a:off x="6391752" y="4167328"/>
              <a:ext cx="25699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잔디에 쓰러져 있는 사람이 있는데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구하지 않는 것이 옳은가 ?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3"/>
          <p:cNvSpPr/>
          <p:nvPr/>
        </p:nvSpPr>
        <p:spPr>
          <a:xfrm>
            <a:off x="2442893" y="5130946"/>
            <a:ext cx="4392488" cy="57606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과속하면 안됩니다</a:t>
            </a:r>
            <a:endParaRPr/>
          </a:p>
        </p:txBody>
      </p:sp>
      <p:grpSp>
        <p:nvGrpSpPr>
          <p:cNvPr id="496" name="Google Shape;496;p23"/>
          <p:cNvGrpSpPr/>
          <p:nvPr/>
        </p:nvGrpSpPr>
        <p:grpSpPr>
          <a:xfrm>
            <a:off x="7267429" y="4780124"/>
            <a:ext cx="2809854" cy="1566878"/>
            <a:chOff x="6124429" y="4705174"/>
            <a:chExt cx="2809854" cy="1566878"/>
          </a:xfrm>
        </p:grpSpPr>
        <p:pic>
          <p:nvPicPr>
            <p:cNvPr id="497" name="Google Shape;49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4429" y="4983989"/>
              <a:ext cx="677652" cy="786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23"/>
            <p:cNvSpPr/>
            <p:nvPr/>
          </p:nvSpPr>
          <p:spPr>
            <a:xfrm>
              <a:off x="7060533" y="4705174"/>
              <a:ext cx="1873750" cy="926886"/>
            </a:xfrm>
            <a:prstGeom prst="wedgeEllipseCallout">
              <a:avLst>
                <a:gd fmla="val -62535" name="adj1"/>
                <a:gd fmla="val 32485" name="adj2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네 !!!!</a:t>
              </a:r>
              <a:endParaRPr b="1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3"/>
            <p:cNvSpPr txBox="1"/>
            <p:nvPr/>
          </p:nvSpPr>
          <p:spPr>
            <a:xfrm>
              <a:off x="6494344" y="5748832"/>
              <a:ext cx="23647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급한 환자를 태우고 있는 차량이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천천히 가야하는가 ?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23"/>
          <p:cNvGrpSpPr/>
          <p:nvPr/>
        </p:nvGrpSpPr>
        <p:grpSpPr>
          <a:xfrm>
            <a:off x="6979448" y="1559734"/>
            <a:ext cx="3070304" cy="1566878"/>
            <a:chOff x="5836448" y="1484784"/>
            <a:chExt cx="3070304" cy="1566878"/>
          </a:xfrm>
        </p:grpSpPr>
        <p:grpSp>
          <p:nvGrpSpPr>
            <p:cNvPr id="501" name="Google Shape;501;p23"/>
            <p:cNvGrpSpPr/>
            <p:nvPr/>
          </p:nvGrpSpPr>
          <p:grpSpPr>
            <a:xfrm>
              <a:off x="6096898" y="1484784"/>
              <a:ext cx="2809854" cy="1566878"/>
              <a:chOff x="6096898" y="1484784"/>
              <a:chExt cx="2809854" cy="1566878"/>
            </a:xfrm>
          </p:grpSpPr>
          <p:pic>
            <p:nvPicPr>
              <p:cNvPr id="502" name="Google Shape;502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096898" y="2035293"/>
                <a:ext cx="443602" cy="5149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3" name="Google Shape;503;p23"/>
              <p:cNvSpPr/>
              <p:nvPr/>
            </p:nvSpPr>
            <p:spPr>
              <a:xfrm>
                <a:off x="7033002" y="1484784"/>
                <a:ext cx="1873750" cy="926886"/>
              </a:xfrm>
              <a:prstGeom prst="wedgeEllipseCallout">
                <a:avLst>
                  <a:gd fmla="val -62535" name="adj1"/>
                  <a:gd fmla="val 32485" name="adj2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저도 주세요 !!</a:t>
                </a:r>
                <a:endParaRPr b="1" sz="1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3"/>
              <p:cNvSpPr txBox="1"/>
              <p:nvPr/>
            </p:nvSpPr>
            <p:spPr>
              <a:xfrm>
                <a:off x="6490053" y="2528442"/>
                <a:ext cx="23182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나를 위해 인공지능에게</a:t>
                </a:r>
                <a:endParaRPr b="1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거짓말을 시키는 것이 옳은가 ?</a:t>
                </a:r>
                <a:endParaRPr b="1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05" name="Google Shape;50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28338" y="1577426"/>
              <a:ext cx="443602" cy="51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36448" y="1541461"/>
              <a:ext cx="443602" cy="514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" name="Google Shape;507;p23"/>
          <p:cNvSpPr txBox="1"/>
          <p:nvPr/>
        </p:nvSpPr>
        <p:spPr>
          <a:xfrm>
            <a:off x="964555" y="263483"/>
            <a:ext cx="23663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 윤리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3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4"/>
          <p:cNvGrpSpPr/>
          <p:nvPr/>
        </p:nvGrpSpPr>
        <p:grpSpPr>
          <a:xfrm>
            <a:off x="3162620" y="1561483"/>
            <a:ext cx="2895600" cy="2513602"/>
            <a:chOff x="2019620" y="1411583"/>
            <a:chExt cx="2895600" cy="2513602"/>
          </a:xfrm>
        </p:grpSpPr>
        <p:pic>
          <p:nvPicPr>
            <p:cNvPr id="514" name="Google Shape;51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19620" y="1411583"/>
              <a:ext cx="2895600" cy="19050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15" name="Google Shape;515;p24"/>
            <p:cNvSpPr txBox="1"/>
            <p:nvPr/>
          </p:nvSpPr>
          <p:spPr>
            <a:xfrm>
              <a:off x="2770440" y="3340410"/>
              <a:ext cx="14350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(선로변경 문제)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선택의 문제</a:t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24"/>
          <p:cNvGrpSpPr/>
          <p:nvPr/>
        </p:nvGrpSpPr>
        <p:grpSpPr>
          <a:xfrm>
            <a:off x="6229727" y="1561483"/>
            <a:ext cx="2946673" cy="2513602"/>
            <a:chOff x="5086726" y="1411583"/>
            <a:chExt cx="2946673" cy="2513602"/>
          </a:xfrm>
        </p:grpSpPr>
        <p:pic>
          <p:nvPicPr>
            <p:cNvPr id="517" name="Google Shape;51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6726" y="1411583"/>
              <a:ext cx="2946673" cy="1904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518" name="Google Shape;518;p24"/>
            <p:cNvSpPr txBox="1"/>
            <p:nvPr/>
          </p:nvSpPr>
          <p:spPr>
            <a:xfrm>
              <a:off x="5986544" y="3340410"/>
              <a:ext cx="1293944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(육교 문제)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도적덕인 문제</a:t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24"/>
          <p:cNvSpPr/>
          <p:nvPr/>
        </p:nvSpPr>
        <p:spPr>
          <a:xfrm>
            <a:off x="4919309" y="922699"/>
            <a:ext cx="211949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트롤리의 딜레마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2" id="520" name="Google Shape;52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5239" y="4568563"/>
            <a:ext cx="3675646" cy="206023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4"/>
          <p:cNvSpPr txBox="1"/>
          <p:nvPr/>
        </p:nvSpPr>
        <p:spPr>
          <a:xfrm>
            <a:off x="5049931" y="4187915"/>
            <a:ext cx="238398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자율주행차에 적용한다면 ?</a:t>
            </a:r>
            <a:endParaRPr/>
          </a:p>
        </p:txBody>
      </p:sp>
      <p:pic>
        <p:nvPicPr>
          <p:cNvPr id="522" name="Google Shape;52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52" y="4568562"/>
            <a:ext cx="2784743" cy="205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4"/>
          <p:cNvSpPr txBox="1"/>
          <p:nvPr/>
        </p:nvSpPr>
        <p:spPr>
          <a:xfrm>
            <a:off x="964555" y="263483"/>
            <a:ext cx="23663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 윤리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4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"/>
          <p:cNvSpPr/>
          <p:nvPr/>
        </p:nvSpPr>
        <p:spPr>
          <a:xfrm>
            <a:off x="4463074" y="893369"/>
            <a:ext cx="4270721" cy="847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로봇 3원칙 </a:t>
            </a: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(1942, 아이작 아시모프)</a:t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1738040" y="1967105"/>
            <a:ext cx="8715920" cy="3281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7675" lvl="0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로봇은 인간에 해를 가하거나, 혹은 행동을 하지 않음으로써 </a:t>
            </a: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인간에게 해가 가도록 해서는 안 된다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447675" lvl="0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7675" lvl="0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(2) 로봇은 </a:t>
            </a: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인간이 내리는 명령들에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복종해야만 하며, 단 이러한 명령들이 </a:t>
            </a: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첫 번째 법칙에 위배될 때에는 예외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한다.</a:t>
            </a:r>
            <a:endParaRPr/>
          </a:p>
          <a:p>
            <a:pPr indent="-447675" lvl="0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7675" lvl="0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(3) 로봇은 </a:t>
            </a: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자신의 존재를 보호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해야만 하며, 단 그러한 보호가 </a:t>
            </a: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첫 번째와 두 번째 법칙에 위배될 때에는 예외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한다.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5"/>
          <p:cNvSpPr txBox="1"/>
          <p:nvPr/>
        </p:nvSpPr>
        <p:spPr>
          <a:xfrm>
            <a:off x="1738040" y="1808191"/>
            <a:ext cx="8715920" cy="973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7675" lvl="0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(0) 로봇은 인류에게 해를 가할 만한 명령을 받거나 행동을 하지 않음으로써 </a:t>
            </a: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인류에게  해가 가해지는 것을 </a:t>
            </a:r>
            <a:r>
              <a:rPr b="1"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방치해서도 안 된다</a:t>
            </a: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5"/>
          <p:cNvSpPr txBox="1"/>
          <p:nvPr/>
        </p:nvSpPr>
        <p:spPr>
          <a:xfrm>
            <a:off x="964555" y="263483"/>
            <a:ext cx="23663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 윤리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5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6"/>
          <p:cNvSpPr/>
          <p:nvPr/>
        </p:nvSpPr>
        <p:spPr>
          <a:xfrm>
            <a:off x="3851961" y="0"/>
            <a:ext cx="4497185" cy="4497185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26"/>
          <p:cNvSpPr txBox="1"/>
          <p:nvPr/>
        </p:nvSpPr>
        <p:spPr>
          <a:xfrm>
            <a:off x="2132026" y="3976911"/>
            <a:ext cx="79302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(기계 학습)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27"/>
          <p:cNvGrpSpPr/>
          <p:nvPr/>
        </p:nvGrpSpPr>
        <p:grpSpPr>
          <a:xfrm>
            <a:off x="4847533" y="3495402"/>
            <a:ext cx="2505768" cy="2505768"/>
            <a:chOff x="4847533" y="3891642"/>
            <a:chExt cx="2505768" cy="2505768"/>
          </a:xfrm>
        </p:grpSpPr>
        <p:sp>
          <p:nvSpPr>
            <p:cNvPr id="545" name="Google Shape;545;p27"/>
            <p:cNvSpPr/>
            <p:nvPr/>
          </p:nvSpPr>
          <p:spPr>
            <a:xfrm>
              <a:off x="4847533" y="3891642"/>
              <a:ext cx="2505768" cy="2505768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546" name="Google Shape;546;p27"/>
            <p:cNvSpPr/>
            <p:nvPr/>
          </p:nvSpPr>
          <p:spPr>
            <a:xfrm>
              <a:off x="5720956" y="4569342"/>
              <a:ext cx="174726" cy="19917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6244389" y="4569342"/>
              <a:ext cx="226657" cy="1711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느낌표" id="548" name="Google Shape;54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63640" y="4576962"/>
              <a:ext cx="19050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펼쳐진 책" id="549" name="Google Shape;54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86398" y="4554102"/>
              <a:ext cx="228601" cy="228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Google Shape;550;p27"/>
          <p:cNvSpPr txBox="1"/>
          <p:nvPr/>
        </p:nvSpPr>
        <p:spPr>
          <a:xfrm>
            <a:off x="949315" y="263483"/>
            <a:ext cx="44823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 러닝(기계학습)이란?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7"/>
          <p:cNvSpPr/>
          <p:nvPr/>
        </p:nvSpPr>
        <p:spPr>
          <a:xfrm>
            <a:off x="2688658" y="2048830"/>
            <a:ext cx="6814686" cy="184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 기반의 기술로서 컴퓨터가 </a:t>
            </a:r>
            <a:r>
              <a:rPr b="1" lang="ko-KR" sz="2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통해 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스스로 </a:t>
            </a:r>
            <a:r>
              <a:rPr b="1" lang="ko-KR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학습</a:t>
            </a: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하면서 새로운 지식을 얻어 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자동으로 개선하고 결과를 </a:t>
            </a:r>
            <a:r>
              <a:rPr b="1" lang="ko-KR" sz="2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예측</a:t>
            </a: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하는 컴퓨터 알고리즘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7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8"/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인공지능, 머신러닝, 딥러닝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717" y="1306278"/>
            <a:ext cx="9932565" cy="5150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8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9"/>
          <p:cNvSpPr txBox="1"/>
          <p:nvPr/>
        </p:nvSpPr>
        <p:spPr>
          <a:xfrm>
            <a:off x="959004" y="263662"/>
            <a:ext cx="54797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Rule-based expert system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9"/>
          <p:cNvSpPr/>
          <p:nvPr/>
        </p:nvSpPr>
        <p:spPr>
          <a:xfrm>
            <a:off x="796561" y="2089535"/>
            <a:ext cx="10598876" cy="488371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“if”와 “else”로 하드 코딩된 명령을 사용하는 시스템 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9"/>
          <p:cNvSpPr/>
          <p:nvPr/>
        </p:nvSpPr>
        <p:spPr>
          <a:xfrm>
            <a:off x="1025236" y="1632431"/>
            <a:ext cx="10141528" cy="112761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9"/>
          <p:cNvSpPr/>
          <p:nvPr/>
        </p:nvSpPr>
        <p:spPr>
          <a:xfrm>
            <a:off x="3765368" y="1357468"/>
            <a:ext cx="4661263" cy="5499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규칙 기반 전문가 시스템</a:t>
            </a:r>
            <a:endParaRPr b="1"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ê´ë ¨ ì´ë¯¸ì§" id="568" name="Google Shape;5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987" y="3135199"/>
            <a:ext cx="4947013" cy="3100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ê´ë ¨ ì´ë¯¸ì§" id="569" name="Google Shape;56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7953" y="3135199"/>
            <a:ext cx="4819607" cy="310070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9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709" y="1313163"/>
            <a:ext cx="2979463" cy="40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8951" y="1313164"/>
            <a:ext cx="3462095" cy="4044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1293828" y="1103586"/>
            <a:ext cx="9817240" cy="427844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957263" y="260112"/>
            <a:ext cx="27574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인공지능의 역사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6994" y="1313164"/>
            <a:ext cx="3078011" cy="40353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17" name="Google Shape;117;p3"/>
          <p:cNvSpPr txBox="1"/>
          <p:nvPr/>
        </p:nvSpPr>
        <p:spPr>
          <a:xfrm>
            <a:off x="4057996" y="5367158"/>
            <a:ext cx="4104008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Alan Mathison Turing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(1912.6.23 ~ 1954.6.7)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영국의 수학자,암호학자,논리학자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/>
          <p:nvPr/>
        </p:nvSpPr>
        <p:spPr>
          <a:xfrm>
            <a:off x="3972365" y="1461704"/>
            <a:ext cx="4266319" cy="121164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562708" lvl="0" marL="56270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b="1"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스팸 메일 필터</a:t>
            </a:r>
            <a:endParaRPr b="1"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7458" lvl="0" marL="56270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2708" lvl="0" marL="56270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b="1"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얼굴 인식 시스템</a:t>
            </a:r>
            <a:endParaRPr b="1"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0"/>
          <p:cNvSpPr/>
          <p:nvPr/>
        </p:nvSpPr>
        <p:spPr>
          <a:xfrm>
            <a:off x="1053891" y="3276600"/>
            <a:ext cx="10283662" cy="27043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-"/>
            </a:pPr>
            <a:r>
              <a:rPr b="1"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많은 상황에 대한 규칙들을 모두 만들어 낼 수 없음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-"/>
            </a:pPr>
            <a:r>
              <a:rPr b="1"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제작한 로직이 특정 작업에만 국한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-"/>
            </a:pPr>
            <a:r>
              <a:rPr b="1"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작업이 조금만 변경되더라도 전체 시스템을 다시 만들어야 할 가능성 높음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-"/>
            </a:pPr>
            <a:r>
              <a:rPr b="1"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규칙을 설계하려면 해당 분야에 대해서 잘 알고 있어야 함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0"/>
          <p:cNvSpPr/>
          <p:nvPr/>
        </p:nvSpPr>
        <p:spPr>
          <a:xfrm>
            <a:off x="910595" y="3171825"/>
            <a:ext cx="10388858" cy="281048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990D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959004" y="263662"/>
            <a:ext cx="54797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Rule-based expert system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0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1"/>
          <p:cNvSpPr txBox="1"/>
          <p:nvPr/>
        </p:nvSpPr>
        <p:spPr>
          <a:xfrm>
            <a:off x="964555" y="263483"/>
            <a:ext cx="458176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등장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3914776" y="2364880"/>
            <a:ext cx="16253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1"/>
          <p:cNvSpPr/>
          <p:nvPr/>
        </p:nvSpPr>
        <p:spPr>
          <a:xfrm>
            <a:off x="6816725" y="2143429"/>
            <a:ext cx="1550529" cy="963561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(알고리즘)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1"/>
          <p:cNvSpPr/>
          <p:nvPr/>
        </p:nvSpPr>
        <p:spPr>
          <a:xfrm>
            <a:off x="5819211" y="2516033"/>
            <a:ext cx="553577" cy="3146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1"/>
          <p:cNvSpPr txBox="1"/>
          <p:nvPr/>
        </p:nvSpPr>
        <p:spPr>
          <a:xfrm>
            <a:off x="2116467" y="3557975"/>
            <a:ext cx="797050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주어진 데이터를 이용한 학습을 통해 기계가 규칙을 만들어낸다.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모델은 데이터와 결과를 이용하여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특성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패턴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찾아내서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학습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하고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찾아낸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특성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패턴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이용하여 새로운 데이터에 대한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결과(값, 분포)를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예측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수행</a:t>
            </a:r>
            <a:endParaRPr/>
          </a:p>
        </p:txBody>
      </p:sp>
      <p:sp>
        <p:nvSpPr>
          <p:cNvPr id="589" name="Google Shape;589;p31"/>
          <p:cNvSpPr txBox="1"/>
          <p:nvPr/>
        </p:nvSpPr>
        <p:spPr>
          <a:xfrm>
            <a:off x="5414603" y="2122865"/>
            <a:ext cx="1376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fit(학습)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1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/>
          <p:cNvSpPr/>
          <p:nvPr/>
        </p:nvSpPr>
        <p:spPr>
          <a:xfrm>
            <a:off x="4966479" y="1767993"/>
            <a:ext cx="2249497" cy="823379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학습 데이터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(Train Data)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2"/>
          <p:cNvSpPr/>
          <p:nvPr/>
        </p:nvSpPr>
        <p:spPr>
          <a:xfrm>
            <a:off x="4966479" y="3561777"/>
            <a:ext cx="2249497" cy="823379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머신러닝 모델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(ML Model)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2"/>
          <p:cNvSpPr/>
          <p:nvPr/>
        </p:nvSpPr>
        <p:spPr>
          <a:xfrm>
            <a:off x="5872975" y="2856676"/>
            <a:ext cx="446049" cy="40011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2"/>
          <p:cNvSpPr txBox="1"/>
          <p:nvPr/>
        </p:nvSpPr>
        <p:spPr>
          <a:xfrm>
            <a:off x="6427113" y="2861568"/>
            <a:ext cx="24077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학습 : 규칙을 찾아냄</a:t>
            </a:r>
            <a:endParaRPr/>
          </a:p>
        </p:txBody>
      </p:sp>
      <p:sp>
        <p:nvSpPr>
          <p:cNvPr id="599" name="Google Shape;599;p32"/>
          <p:cNvSpPr/>
          <p:nvPr/>
        </p:nvSpPr>
        <p:spPr>
          <a:xfrm>
            <a:off x="1775402" y="3594666"/>
            <a:ext cx="2249497" cy="823379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평가 데이터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(Test Data)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2"/>
          <p:cNvSpPr/>
          <p:nvPr/>
        </p:nvSpPr>
        <p:spPr>
          <a:xfrm>
            <a:off x="8157556" y="3561776"/>
            <a:ext cx="2249497" cy="823379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(Result)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2"/>
          <p:cNvSpPr/>
          <p:nvPr/>
        </p:nvSpPr>
        <p:spPr>
          <a:xfrm>
            <a:off x="7503392" y="3784910"/>
            <a:ext cx="366747" cy="3782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2"/>
          <p:cNvSpPr txBox="1"/>
          <p:nvPr/>
        </p:nvSpPr>
        <p:spPr>
          <a:xfrm>
            <a:off x="1158024" y="5583342"/>
            <a:ext cx="98664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새로운 데이터가 들어오면 기존에 학습된 규칙에 맞게 모델이 예측을 진행</a:t>
            </a:r>
            <a:endParaRPr/>
          </a:p>
        </p:txBody>
      </p:sp>
      <p:sp>
        <p:nvSpPr>
          <p:cNvPr id="603" name="Google Shape;603;p32"/>
          <p:cNvSpPr/>
          <p:nvPr/>
        </p:nvSpPr>
        <p:spPr>
          <a:xfrm>
            <a:off x="4317409" y="3784910"/>
            <a:ext cx="366747" cy="3782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2"/>
          <p:cNvSpPr txBox="1"/>
          <p:nvPr/>
        </p:nvSpPr>
        <p:spPr>
          <a:xfrm>
            <a:off x="5770743" y="4521228"/>
            <a:ext cx="46363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예측 : 새로운 데이터에 대한 결과를 예상</a:t>
            </a:r>
            <a:endParaRPr/>
          </a:p>
        </p:txBody>
      </p:sp>
      <p:sp>
        <p:nvSpPr>
          <p:cNvPr id="605" name="Google Shape;605;p32"/>
          <p:cNvSpPr txBox="1"/>
          <p:nvPr/>
        </p:nvSpPr>
        <p:spPr>
          <a:xfrm>
            <a:off x="7489910" y="4168758"/>
            <a:ext cx="3667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/>
          </a:p>
        </p:txBody>
      </p:sp>
      <p:sp>
        <p:nvSpPr>
          <p:cNvPr id="606" name="Google Shape;606;p32"/>
          <p:cNvSpPr txBox="1"/>
          <p:nvPr/>
        </p:nvSpPr>
        <p:spPr>
          <a:xfrm>
            <a:off x="5372881" y="2845556"/>
            <a:ext cx="446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/>
          </a:p>
        </p:txBody>
      </p:sp>
      <p:sp>
        <p:nvSpPr>
          <p:cNvPr id="607" name="Google Shape;607;p32"/>
          <p:cNvSpPr txBox="1"/>
          <p:nvPr/>
        </p:nvSpPr>
        <p:spPr>
          <a:xfrm>
            <a:off x="4272664" y="4168758"/>
            <a:ext cx="446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/>
          </a:p>
        </p:txBody>
      </p:sp>
      <p:sp>
        <p:nvSpPr>
          <p:cNvPr id="608" name="Google Shape;608;p32"/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Learning(기계 학습)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2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3"/>
          <p:cNvSpPr txBox="1"/>
          <p:nvPr/>
        </p:nvSpPr>
        <p:spPr>
          <a:xfrm>
            <a:off x="4103532" y="1111343"/>
            <a:ext cx="39884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분석 단계</a:t>
            </a:r>
            <a:endParaRPr/>
          </a:p>
        </p:txBody>
      </p:sp>
      <p:grpSp>
        <p:nvGrpSpPr>
          <p:cNvPr id="615" name="Google Shape;615;p33"/>
          <p:cNvGrpSpPr/>
          <p:nvPr/>
        </p:nvGrpSpPr>
        <p:grpSpPr>
          <a:xfrm>
            <a:off x="4138527" y="2082266"/>
            <a:ext cx="3902243" cy="3404135"/>
            <a:chOff x="3748415" y="1995551"/>
            <a:chExt cx="3902243" cy="3678375"/>
          </a:xfrm>
        </p:grpSpPr>
        <p:sp>
          <p:nvSpPr>
            <p:cNvPr id="616" name="Google Shape;616;p33"/>
            <p:cNvSpPr/>
            <p:nvPr/>
          </p:nvSpPr>
          <p:spPr>
            <a:xfrm>
              <a:off x="3852847" y="1995551"/>
              <a:ext cx="530942" cy="545022"/>
            </a:xfrm>
            <a:prstGeom prst="ellipse">
              <a:avLst/>
            </a:prstGeom>
            <a:solidFill>
              <a:srgbClr val="8DA9DB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750563" y="5142984"/>
              <a:ext cx="530942" cy="530942"/>
            </a:xfrm>
            <a:prstGeom prst="ellipse">
              <a:avLst/>
            </a:prstGeom>
            <a:solidFill>
              <a:schemeClr val="accent6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5954628" y="2014288"/>
              <a:ext cx="530942" cy="53094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881716" y="3152264"/>
              <a:ext cx="2428568" cy="1337187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3"/>
            <p:cNvSpPr/>
            <p:nvPr/>
          </p:nvSpPr>
          <p:spPr>
            <a:xfrm rot="10800000">
              <a:off x="4536427" y="2835677"/>
              <a:ext cx="1347020" cy="304800"/>
            </a:xfrm>
            <a:prstGeom prst="trapezoid">
              <a:avLst>
                <a:gd fmla="val 12500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6303638" y="4489451"/>
              <a:ext cx="1347020" cy="304800"/>
            </a:xfrm>
            <a:prstGeom prst="trapezoid">
              <a:avLst>
                <a:gd fmla="val 12500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3"/>
            <p:cNvSpPr txBox="1"/>
            <p:nvPr/>
          </p:nvSpPr>
          <p:spPr>
            <a:xfrm>
              <a:off x="5441436" y="3497692"/>
              <a:ext cx="1309127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3"/>
            <p:cNvSpPr txBox="1"/>
            <p:nvPr/>
          </p:nvSpPr>
          <p:spPr>
            <a:xfrm>
              <a:off x="5993378" y="2084420"/>
              <a:ext cx="453441" cy="43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3"/>
            <p:cNvSpPr txBox="1"/>
            <p:nvPr/>
          </p:nvSpPr>
          <p:spPr>
            <a:xfrm>
              <a:off x="6640495" y="5220349"/>
              <a:ext cx="739805" cy="43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3"/>
            <p:cNvSpPr/>
            <p:nvPr/>
          </p:nvSpPr>
          <p:spPr>
            <a:xfrm rot="5400000">
              <a:off x="4446668" y="2231189"/>
              <a:ext cx="363791" cy="388317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3"/>
            <p:cNvSpPr/>
            <p:nvPr/>
          </p:nvSpPr>
          <p:spPr>
            <a:xfrm flipH="1" rot="-5400000">
              <a:off x="5532617" y="2231188"/>
              <a:ext cx="363793" cy="388318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6912074" y="4844608"/>
              <a:ext cx="196648" cy="254444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3"/>
            <p:cNvSpPr txBox="1"/>
            <p:nvPr/>
          </p:nvSpPr>
          <p:spPr>
            <a:xfrm>
              <a:off x="3748415" y="2063588"/>
              <a:ext cx="739805" cy="43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33"/>
          <p:cNvSpPr/>
          <p:nvPr/>
        </p:nvSpPr>
        <p:spPr>
          <a:xfrm>
            <a:off x="2851355" y="5880729"/>
            <a:ext cx="6499122" cy="40011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X와 Y를 입력하면 어떤 일이 발생해서 Z라는 결과가 나올까?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3"/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Learning(기계 학습)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3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4"/>
          <p:cNvSpPr/>
          <p:nvPr/>
        </p:nvSpPr>
        <p:spPr>
          <a:xfrm>
            <a:off x="4027479" y="5842502"/>
            <a:ext cx="4596675" cy="445615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내부의 ?는 무슨 규칙인거지?        +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7" name="Google Shape;637;p34"/>
          <p:cNvGrpSpPr/>
          <p:nvPr/>
        </p:nvGrpSpPr>
        <p:grpSpPr>
          <a:xfrm>
            <a:off x="1991669" y="1619252"/>
            <a:ext cx="8221488" cy="3894309"/>
            <a:chOff x="1020118" y="1138077"/>
            <a:chExt cx="9538954" cy="4518359"/>
          </a:xfrm>
        </p:grpSpPr>
        <p:grpSp>
          <p:nvGrpSpPr>
            <p:cNvPr id="638" name="Google Shape;638;p34"/>
            <p:cNvGrpSpPr/>
            <p:nvPr/>
          </p:nvGrpSpPr>
          <p:grpSpPr>
            <a:xfrm>
              <a:off x="1595681" y="1333340"/>
              <a:ext cx="1448614" cy="1472566"/>
              <a:chOff x="1656537" y="2504670"/>
              <a:chExt cx="2134413" cy="1887396"/>
            </a:xfrm>
          </p:grpSpPr>
          <p:sp>
            <p:nvSpPr>
              <p:cNvPr id="639" name="Google Shape;639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6" name="Google Shape;646;p34"/>
            <p:cNvGrpSpPr/>
            <p:nvPr/>
          </p:nvGrpSpPr>
          <p:grpSpPr>
            <a:xfrm>
              <a:off x="9110458" y="1358008"/>
              <a:ext cx="1448614" cy="1472566"/>
              <a:chOff x="1656537" y="2504670"/>
              <a:chExt cx="2134413" cy="1887396"/>
            </a:xfrm>
          </p:grpSpPr>
          <p:sp>
            <p:nvSpPr>
              <p:cNvPr id="647" name="Google Shape;647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4" name="Google Shape;654;p34"/>
            <p:cNvGrpSpPr/>
            <p:nvPr/>
          </p:nvGrpSpPr>
          <p:grpSpPr>
            <a:xfrm>
              <a:off x="5375275" y="1333340"/>
              <a:ext cx="1448614" cy="1472566"/>
              <a:chOff x="1656537" y="2504670"/>
              <a:chExt cx="2134413" cy="1887396"/>
            </a:xfrm>
          </p:grpSpPr>
          <p:sp>
            <p:nvSpPr>
              <p:cNvPr id="655" name="Google Shape;655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2" name="Google Shape;662;p34"/>
            <p:cNvGrpSpPr/>
            <p:nvPr/>
          </p:nvGrpSpPr>
          <p:grpSpPr>
            <a:xfrm>
              <a:off x="3475171" y="1333340"/>
              <a:ext cx="1448614" cy="1472566"/>
              <a:chOff x="1656537" y="2504670"/>
              <a:chExt cx="2134413" cy="1887396"/>
            </a:xfrm>
          </p:grpSpPr>
          <p:sp>
            <p:nvSpPr>
              <p:cNvPr id="663" name="Google Shape;663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0" name="Google Shape;670;p34"/>
            <p:cNvGrpSpPr/>
            <p:nvPr/>
          </p:nvGrpSpPr>
          <p:grpSpPr>
            <a:xfrm>
              <a:off x="7266822" y="1375173"/>
              <a:ext cx="1448614" cy="1472566"/>
              <a:chOff x="1656537" y="2504670"/>
              <a:chExt cx="2134413" cy="1887396"/>
            </a:xfrm>
          </p:grpSpPr>
          <p:sp>
            <p:nvSpPr>
              <p:cNvPr id="671" name="Google Shape;671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8" name="Google Shape;678;p34"/>
            <p:cNvSpPr/>
            <p:nvPr/>
          </p:nvSpPr>
          <p:spPr>
            <a:xfrm>
              <a:off x="1020118" y="1138077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065815" y="1177985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4903320" y="1167056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4220543" y="1162746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972337" y="1149488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520835" y="2889930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2377059" y="1154443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4412541" y="2894186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6770126" y="1188513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9823628" y="1167056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8593339" y="1159585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0027819" y="2889930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7994406" y="1169654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8191697" y="2894186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6304247" y="2894186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3" name="Google Shape;693;p34"/>
            <p:cNvGrpSpPr/>
            <p:nvPr/>
          </p:nvGrpSpPr>
          <p:grpSpPr>
            <a:xfrm>
              <a:off x="1595681" y="3705065"/>
              <a:ext cx="1448614" cy="1472566"/>
              <a:chOff x="1656537" y="2504670"/>
              <a:chExt cx="2134413" cy="1887396"/>
            </a:xfrm>
          </p:grpSpPr>
          <p:sp>
            <p:nvSpPr>
              <p:cNvPr id="694" name="Google Shape;694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1" name="Google Shape;701;p34"/>
            <p:cNvGrpSpPr/>
            <p:nvPr/>
          </p:nvGrpSpPr>
          <p:grpSpPr>
            <a:xfrm>
              <a:off x="9110458" y="3729733"/>
              <a:ext cx="1448614" cy="1472566"/>
              <a:chOff x="1656537" y="2504670"/>
              <a:chExt cx="2134413" cy="1887396"/>
            </a:xfrm>
          </p:grpSpPr>
          <p:sp>
            <p:nvSpPr>
              <p:cNvPr id="702" name="Google Shape;702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9" name="Google Shape;709;p34"/>
            <p:cNvGrpSpPr/>
            <p:nvPr/>
          </p:nvGrpSpPr>
          <p:grpSpPr>
            <a:xfrm>
              <a:off x="5375275" y="3705065"/>
              <a:ext cx="1448614" cy="1472566"/>
              <a:chOff x="1656537" y="2504670"/>
              <a:chExt cx="2134413" cy="1887396"/>
            </a:xfrm>
          </p:grpSpPr>
          <p:sp>
            <p:nvSpPr>
              <p:cNvPr id="710" name="Google Shape;710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7" name="Google Shape;717;p34"/>
            <p:cNvGrpSpPr/>
            <p:nvPr/>
          </p:nvGrpSpPr>
          <p:grpSpPr>
            <a:xfrm>
              <a:off x="3475171" y="3705065"/>
              <a:ext cx="1448614" cy="1472566"/>
              <a:chOff x="1656537" y="2504670"/>
              <a:chExt cx="2134413" cy="1887396"/>
            </a:xfrm>
          </p:grpSpPr>
          <p:sp>
            <p:nvSpPr>
              <p:cNvPr id="718" name="Google Shape;718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" name="Google Shape;725;p34"/>
            <p:cNvGrpSpPr/>
            <p:nvPr/>
          </p:nvGrpSpPr>
          <p:grpSpPr>
            <a:xfrm>
              <a:off x="7266822" y="3746898"/>
              <a:ext cx="1448614" cy="1472566"/>
              <a:chOff x="1656537" y="2504670"/>
              <a:chExt cx="2134413" cy="1887396"/>
            </a:xfrm>
          </p:grpSpPr>
          <p:sp>
            <p:nvSpPr>
              <p:cNvPr id="726" name="Google Shape;726;p34"/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fmla="val 12500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4"/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 flipH="1" rot="-5400000">
                <a:off x="2377144" y="2497361"/>
                <a:ext cx="240447" cy="255064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4"/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3" name="Google Shape;733;p34"/>
            <p:cNvSpPr/>
            <p:nvPr/>
          </p:nvSpPr>
          <p:spPr>
            <a:xfrm>
              <a:off x="1020118" y="3509802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6065815" y="3549710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4903320" y="3538781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4220543" y="3534471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2972337" y="3521213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520835" y="5261655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2377059" y="3526168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4412541" y="5265911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6770126" y="3560238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8623478" y="3538781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10027819" y="5261655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7994406" y="3541379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8191697" y="5265911"/>
              <a:ext cx="523740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23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6304247" y="5265911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9831589" y="3550360"/>
              <a:ext cx="446423" cy="390525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8" name="Google Shape;748;p34"/>
          <p:cNvCxnSpPr/>
          <p:nvPr/>
        </p:nvCxnSpPr>
        <p:spPr>
          <a:xfrm>
            <a:off x="1876425" y="3543300"/>
            <a:ext cx="8534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9" name="Google Shape;749;p34"/>
          <p:cNvSpPr txBox="1"/>
          <p:nvPr/>
        </p:nvSpPr>
        <p:spPr>
          <a:xfrm>
            <a:off x="4103532" y="1111343"/>
            <a:ext cx="39884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학습 단계</a:t>
            </a:r>
            <a:endParaRPr/>
          </a:p>
        </p:txBody>
      </p:sp>
      <p:pic>
        <p:nvPicPr>
          <p:cNvPr descr="줄 화살표: 일자형" id="750" name="Google Shape;7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511793" y="5939112"/>
            <a:ext cx="261845" cy="26184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4"/>
          <p:cNvSpPr/>
          <p:nvPr/>
        </p:nvSpPr>
        <p:spPr>
          <a:xfrm>
            <a:off x="7873763" y="5876322"/>
            <a:ext cx="336588" cy="336588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4"/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Learning(기계 학습)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4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줄 화살표: 일자형" id="758" name="Google Shape;7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521973" y="5934386"/>
            <a:ext cx="261845" cy="26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57" y="1005098"/>
            <a:ext cx="12116085" cy="579363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5"/>
          <p:cNvSpPr/>
          <p:nvPr/>
        </p:nvSpPr>
        <p:spPr>
          <a:xfrm>
            <a:off x="1857375" y="1080697"/>
            <a:ext cx="8324849" cy="11005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/ 딥러닝은 기존의 데이터를 이용하여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 일어나지 않는 미지의 일을 예측하기 위한 만들어진 기법</a:t>
            </a:r>
            <a:endParaRPr/>
          </a:p>
        </p:txBody>
      </p:sp>
      <p:sp>
        <p:nvSpPr>
          <p:cNvPr id="761" name="Google Shape;761;p35"/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Learning(기계 학습)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5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393" y="1144050"/>
            <a:ext cx="9302892" cy="479021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36"/>
          <p:cNvSpPr txBox="1"/>
          <p:nvPr/>
        </p:nvSpPr>
        <p:spPr>
          <a:xfrm>
            <a:off x="964555" y="263483"/>
            <a:ext cx="31582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머신러닝과 딥러닝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6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7"/>
          <p:cNvSpPr/>
          <p:nvPr/>
        </p:nvSpPr>
        <p:spPr>
          <a:xfrm>
            <a:off x="1363626" y="1927432"/>
            <a:ext cx="9471522" cy="331222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개인 정보와 주변 환경 정보,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생존/사망 -&gt; </a:t>
            </a:r>
            <a:r>
              <a:rPr lang="ko-KR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생존자 예측 모델</a:t>
            </a:r>
            <a:endParaRPr sz="2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부동산 정보,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집값 -&gt; </a:t>
            </a:r>
            <a:r>
              <a:rPr lang="ko-KR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집값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예측 모델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게임 유저들의 게임 내 활동 정보,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게임 이탈 여부 -&gt; </a:t>
            </a:r>
            <a:r>
              <a:rPr lang="ko-KR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이상 탐지 모델</a:t>
            </a:r>
            <a:endParaRPr sz="2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상품 리뷰 정보,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상품에 긍정/부정 -&gt; </a:t>
            </a:r>
            <a:r>
              <a:rPr lang="ko-KR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감성 예측 모델</a:t>
            </a:r>
            <a:endParaRPr sz="2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쇼핑몰 페이지 검색 및 클릭 기록 -&gt; </a:t>
            </a:r>
            <a:r>
              <a:rPr lang="ko-KR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관심도 예측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맞춤 상품 추천 시스템 </a:t>
            </a:r>
            <a:endParaRPr sz="2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꽃의 정보(잎의 길이 , 너비 등) -&gt;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:꽃의 종류 -&gt; </a:t>
            </a:r>
            <a:r>
              <a:rPr lang="ko-KR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꽃 품종 예측 모델</a:t>
            </a:r>
            <a:endParaRPr sz="2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숫자 손 글씨 데이터,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ko-KR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숫자 라벨(0~9)-&gt; </a:t>
            </a:r>
            <a:r>
              <a:rPr lang="ko-KR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숫자 이미지 분류 모델</a:t>
            </a:r>
            <a:endParaRPr sz="2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7"/>
          <p:cNvSpPr/>
          <p:nvPr/>
        </p:nvSpPr>
        <p:spPr>
          <a:xfrm>
            <a:off x="982327" y="1068729"/>
            <a:ext cx="10141528" cy="7061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머신러닝으로 할 수 있는 일</a:t>
            </a:r>
            <a:endParaRPr b="1"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7"/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Learning(기계 학습)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7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9803" y="1312264"/>
            <a:ext cx="8471918" cy="4778542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38"/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인공지능, 머신러닝, 딥러닝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8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9" name="Google Shape;789;p39"/>
          <p:cNvGraphicFramePr/>
          <p:nvPr/>
        </p:nvGraphicFramePr>
        <p:xfrm>
          <a:off x="2241550" y="18110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{87F79333-8265-4198-96DF-0FBD4764062B}</a:tableStyleId>
              </a:tblPr>
              <a:tblGrid>
                <a:gridCol w="2311400"/>
                <a:gridCol w="2886075"/>
                <a:gridCol w="2524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Machine Learning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Deep Learning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훈련데이터 크기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작음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 성능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저사양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고사양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Feature(특성) 선택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전문가(사람)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알고리즘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Feature(특성) 수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많음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적음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34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문제해결 접근법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문제 분리 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🡪각각 답을 얻음 🡪 결과 통합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end-to-end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(결과를 바로 얻음)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실행시간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짧음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해석력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해석 가능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해석 어려움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  <p:sp>
        <p:nvSpPr>
          <p:cNvPr id="790" name="Google Shape;790;p39"/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인공지능, 머신러닝, 딥러닝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9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709" y="1313163"/>
            <a:ext cx="2979463" cy="40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8951" y="1313164"/>
            <a:ext cx="3462095" cy="4044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1293828" y="1103586"/>
            <a:ext cx="9817240" cy="427844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957263" y="260112"/>
            <a:ext cx="27574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인공지능의 역사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8710" y="1500177"/>
            <a:ext cx="3078011" cy="40353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28" name="Google Shape;128;p4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4"/>
          <p:cNvSpPr txBox="1"/>
          <p:nvPr/>
        </p:nvSpPr>
        <p:spPr>
          <a:xfrm>
            <a:off x="6303198" y="2721167"/>
            <a:ext cx="360096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1950년 발표 논문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기계도 생각할수 있을까?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6292181" y="3910291"/>
            <a:ext cx="50331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컴퓨터가 사람과 자연스러운 대화가 가능하다면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컴퓨터도 생각하는 능력이 있는 것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40"/>
          <p:cNvGrpSpPr/>
          <p:nvPr/>
        </p:nvGrpSpPr>
        <p:grpSpPr>
          <a:xfrm>
            <a:off x="2557017" y="2441728"/>
            <a:ext cx="6738702" cy="3624702"/>
            <a:chOff x="1429008" y="2733256"/>
            <a:chExt cx="6738702" cy="3624702"/>
          </a:xfrm>
        </p:grpSpPr>
        <p:cxnSp>
          <p:nvCxnSpPr>
            <p:cNvPr id="798" name="Google Shape;798;p40"/>
            <p:cNvCxnSpPr/>
            <p:nvPr/>
          </p:nvCxnSpPr>
          <p:spPr>
            <a:xfrm rot="-5400000">
              <a:off x="380968" y="4376330"/>
              <a:ext cx="3286148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799" name="Google Shape;799;p40"/>
            <p:cNvCxnSpPr/>
            <p:nvPr/>
          </p:nvCxnSpPr>
          <p:spPr>
            <a:xfrm>
              <a:off x="2024042" y="6019404"/>
              <a:ext cx="6143668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800" name="Google Shape;800;p40"/>
            <p:cNvSpPr txBox="1"/>
            <p:nvPr/>
          </p:nvSpPr>
          <p:spPr>
            <a:xfrm>
              <a:off x="4381497" y="6019404"/>
              <a:ext cx="11240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크기</a:t>
              </a:r>
              <a:endParaRPr/>
            </a:p>
          </p:txBody>
        </p:sp>
        <p:sp>
          <p:nvSpPr>
            <p:cNvPr id="801" name="Google Shape;801;p40"/>
            <p:cNvSpPr txBox="1"/>
            <p:nvPr/>
          </p:nvSpPr>
          <p:spPr>
            <a:xfrm>
              <a:off x="1429008" y="4304892"/>
              <a:ext cx="53091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성능</a:t>
              </a:r>
              <a:endParaRPr/>
            </a:p>
          </p:txBody>
        </p:sp>
      </p:grpSp>
      <p:grpSp>
        <p:nvGrpSpPr>
          <p:cNvPr id="802" name="Google Shape;802;p40"/>
          <p:cNvGrpSpPr/>
          <p:nvPr/>
        </p:nvGrpSpPr>
        <p:grpSpPr>
          <a:xfrm>
            <a:off x="3163639" y="2508404"/>
            <a:ext cx="6664540" cy="3274571"/>
            <a:chOff x="2035630" y="2733256"/>
            <a:chExt cx="6664540" cy="3274571"/>
          </a:xfrm>
        </p:grpSpPr>
        <p:sp>
          <p:nvSpPr>
            <p:cNvPr id="803" name="Google Shape;803;p40"/>
            <p:cNvSpPr/>
            <p:nvPr/>
          </p:nvSpPr>
          <p:spPr>
            <a:xfrm>
              <a:off x="2035630" y="2916284"/>
              <a:ext cx="5072743" cy="3091543"/>
            </a:xfrm>
            <a:custGeom>
              <a:rect b="b" l="l" r="r" t="t"/>
              <a:pathLst>
                <a:path extrusionOk="0" h="3091543" w="5072743">
                  <a:moveTo>
                    <a:pt x="0" y="3091543"/>
                  </a:moveTo>
                  <a:cubicBezTo>
                    <a:pt x="856343" y="2293257"/>
                    <a:pt x="1712686" y="1494971"/>
                    <a:pt x="2558143" y="979714"/>
                  </a:cubicBezTo>
                  <a:cubicBezTo>
                    <a:pt x="3403600" y="464457"/>
                    <a:pt x="4238171" y="232228"/>
                    <a:pt x="5072743" y="0"/>
                  </a:cubicBezTo>
                </a:path>
              </a:pathLst>
            </a:cu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0"/>
            <p:cNvSpPr txBox="1"/>
            <p:nvPr/>
          </p:nvSpPr>
          <p:spPr>
            <a:xfrm>
              <a:off x="7096141" y="2733256"/>
              <a:ext cx="16040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Deep Learning</a:t>
              </a:r>
              <a:endParaRPr b="1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40"/>
          <p:cNvSpPr txBox="1"/>
          <p:nvPr/>
        </p:nvSpPr>
        <p:spPr>
          <a:xfrm>
            <a:off x="3702322" y="1031251"/>
            <a:ext cx="4992071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딥러닝은 데이터가 많으면 정확도가 우수하지만 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데이터가 작다면 머신러닝 알고리즘이 더 우수</a:t>
            </a:r>
            <a:endParaRPr/>
          </a:p>
        </p:txBody>
      </p:sp>
      <p:grpSp>
        <p:nvGrpSpPr>
          <p:cNvPr id="806" name="Google Shape;806;p40"/>
          <p:cNvGrpSpPr/>
          <p:nvPr/>
        </p:nvGrpSpPr>
        <p:grpSpPr>
          <a:xfrm>
            <a:off x="3163639" y="3722849"/>
            <a:ext cx="6991681" cy="2050328"/>
            <a:chOff x="2035629" y="3947702"/>
            <a:chExt cx="6991681" cy="2050328"/>
          </a:xfrm>
        </p:grpSpPr>
        <p:sp>
          <p:nvSpPr>
            <p:cNvPr id="807" name="Google Shape;807;p40"/>
            <p:cNvSpPr txBox="1"/>
            <p:nvPr/>
          </p:nvSpPr>
          <p:spPr>
            <a:xfrm>
              <a:off x="7096140" y="3947702"/>
              <a:ext cx="19311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 b="1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2035629" y="4125687"/>
              <a:ext cx="5007428" cy="1872343"/>
            </a:xfrm>
            <a:custGeom>
              <a:rect b="b" l="l" r="r" t="t"/>
              <a:pathLst>
                <a:path extrusionOk="0" h="1872343" w="5007428">
                  <a:moveTo>
                    <a:pt x="0" y="1872343"/>
                  </a:moveTo>
                  <a:cubicBezTo>
                    <a:pt x="464457" y="1250042"/>
                    <a:pt x="928914" y="627742"/>
                    <a:pt x="1763485" y="315685"/>
                  </a:cubicBezTo>
                  <a:cubicBezTo>
                    <a:pt x="2598056" y="3628"/>
                    <a:pt x="3802742" y="1814"/>
                    <a:pt x="5007428" y="0"/>
                  </a:cubicBezTo>
                </a:path>
              </a:pathLst>
            </a:custGeom>
            <a:noFill/>
            <a:ln cap="flat" cmpd="sng" w="25400">
              <a:solidFill>
                <a:srgbClr val="0000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p40"/>
          <p:cNvSpPr/>
          <p:nvPr/>
        </p:nvSpPr>
        <p:spPr>
          <a:xfrm>
            <a:off x="3827839" y="6389629"/>
            <a:ext cx="80010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https://brunch.co.kr/@itschloe1/8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0"/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인공지능, 머신러닝, 딥러닝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0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41"/>
          <p:cNvGrpSpPr/>
          <p:nvPr/>
        </p:nvGrpSpPr>
        <p:grpSpPr>
          <a:xfrm>
            <a:off x="2390775" y="1676400"/>
            <a:ext cx="7410450" cy="2648208"/>
            <a:chOff x="1438276" y="1628775"/>
            <a:chExt cx="5534025" cy="2648208"/>
          </a:xfrm>
        </p:grpSpPr>
        <p:sp>
          <p:nvSpPr>
            <p:cNvPr id="818" name="Google Shape;818;p41"/>
            <p:cNvSpPr/>
            <p:nvPr/>
          </p:nvSpPr>
          <p:spPr>
            <a:xfrm>
              <a:off x="1438276" y="1628775"/>
              <a:ext cx="526670" cy="514350"/>
            </a:xfrm>
            <a:prstGeom prst="wedgeEllipseCallout">
              <a:avLst>
                <a:gd fmla="val 59869" name="adj1"/>
                <a:gd fmla="val 51722" name="adj2"/>
              </a:avLst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1438276" y="2686140"/>
              <a:ext cx="526670" cy="514350"/>
            </a:xfrm>
            <a:prstGeom prst="wedgeEllipseCallout">
              <a:avLst>
                <a:gd fmla="val 59869" name="adj1"/>
                <a:gd fmla="val 51722" name="adj2"/>
              </a:avLst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1438276" y="3743505"/>
              <a:ext cx="526670" cy="514350"/>
            </a:xfrm>
            <a:prstGeom prst="wedgeEllipseCallout">
              <a:avLst>
                <a:gd fmla="val 59869" name="adj1"/>
                <a:gd fmla="val 51722" name="adj2"/>
              </a:avLst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1"/>
            <p:cNvSpPr txBox="1"/>
            <p:nvPr/>
          </p:nvSpPr>
          <p:spPr>
            <a:xfrm>
              <a:off x="2352675" y="1698164"/>
              <a:ext cx="41719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지도학습  (Supervised Learning)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1"/>
            <p:cNvSpPr txBox="1"/>
            <p:nvPr/>
          </p:nvSpPr>
          <p:spPr>
            <a:xfrm>
              <a:off x="2352675" y="2758649"/>
              <a:ext cx="41719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비지도학습  (Supervised Learning)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1"/>
            <p:cNvSpPr txBox="1"/>
            <p:nvPr/>
          </p:nvSpPr>
          <p:spPr>
            <a:xfrm>
              <a:off x="2352675" y="3815318"/>
              <a:ext cx="46196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강화학습  (Reinforcement Learning)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41"/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인공지능, 머신러닝, 딥러닝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1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2"/>
          <p:cNvSpPr txBox="1"/>
          <p:nvPr/>
        </p:nvSpPr>
        <p:spPr>
          <a:xfrm>
            <a:off x="959004" y="268721"/>
            <a:ext cx="590860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지도학습(Supervised Learning)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2"/>
          <p:cNvSpPr txBox="1"/>
          <p:nvPr/>
        </p:nvSpPr>
        <p:spPr>
          <a:xfrm>
            <a:off x="1766886" y="1270768"/>
            <a:ext cx="867251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데이터에 대한 Label(명시적인 답)이 주어진 상태에서 컴퓨터를 학습 시키는법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대표적인 지도학습 방법으로는 </a:t>
            </a:r>
            <a:r>
              <a:rPr b="1"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분류(Classification)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b="1"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회귀(Regression)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있다. </a:t>
            </a:r>
            <a:endParaRPr/>
          </a:p>
        </p:txBody>
      </p:sp>
      <p:pic>
        <p:nvPicPr>
          <p:cNvPr descr="컴퓨터" id="833" name="Google Shape;8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295" y="4547775"/>
            <a:ext cx="1380330" cy="1380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고양이" id="834" name="Google Shape;8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9527" y="29718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" id="835" name="Google Shape;83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8074" y="2971799"/>
            <a:ext cx="1006475" cy="11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2"/>
          <p:cNvSpPr/>
          <p:nvPr/>
        </p:nvSpPr>
        <p:spPr>
          <a:xfrm>
            <a:off x="4820100" y="2905125"/>
            <a:ext cx="2453828" cy="120632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2"/>
          <p:cNvSpPr txBox="1"/>
          <p:nvPr/>
        </p:nvSpPr>
        <p:spPr>
          <a:xfrm>
            <a:off x="5049965" y="3840890"/>
            <a:ext cx="6762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강아지</a:t>
            </a:r>
            <a:endParaRPr/>
          </a:p>
        </p:txBody>
      </p:sp>
      <p:sp>
        <p:nvSpPr>
          <p:cNvPr id="838" name="Google Shape;838;p42"/>
          <p:cNvSpPr txBox="1"/>
          <p:nvPr/>
        </p:nvSpPr>
        <p:spPr>
          <a:xfrm>
            <a:off x="6473829" y="3820050"/>
            <a:ext cx="6699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고양이</a:t>
            </a:r>
            <a:endParaRPr/>
          </a:p>
        </p:txBody>
      </p:sp>
      <p:sp>
        <p:nvSpPr>
          <p:cNvPr id="839" name="Google Shape;839;p42"/>
          <p:cNvSpPr txBox="1"/>
          <p:nvPr/>
        </p:nvSpPr>
        <p:spPr>
          <a:xfrm>
            <a:off x="5172870" y="2628356"/>
            <a:ext cx="184969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정답 미리 학습 </a:t>
            </a:r>
            <a:endParaRPr/>
          </a:p>
        </p:txBody>
      </p:sp>
      <p:pic>
        <p:nvPicPr>
          <p:cNvPr descr="고양이" id="840" name="Google Shape;84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7839" y="4697527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1" name="Google Shape;841;p42"/>
          <p:cNvCxnSpPr/>
          <p:nvPr/>
        </p:nvCxnSpPr>
        <p:spPr>
          <a:xfrm>
            <a:off x="6078665" y="4206703"/>
            <a:ext cx="9795" cy="436322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물음표" id="842" name="Google Shape;84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4564" y="4444452"/>
            <a:ext cx="492726" cy="492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3" name="Google Shape;843;p42"/>
          <p:cNvCxnSpPr/>
          <p:nvPr/>
        </p:nvCxnSpPr>
        <p:spPr>
          <a:xfrm>
            <a:off x="4810305" y="5154727"/>
            <a:ext cx="479319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4" name="Google Shape;844;p42"/>
          <p:cNvSpPr txBox="1"/>
          <p:nvPr/>
        </p:nvSpPr>
        <p:spPr>
          <a:xfrm>
            <a:off x="7517219" y="4954672"/>
            <a:ext cx="9992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고양이!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5" name="Google Shape;845;p42"/>
          <p:cNvCxnSpPr/>
          <p:nvPr/>
        </p:nvCxnSpPr>
        <p:spPr>
          <a:xfrm>
            <a:off x="6950257" y="5154727"/>
            <a:ext cx="479319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6" name="Google Shape;846;p42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3"/>
          <p:cNvSpPr txBox="1"/>
          <p:nvPr/>
        </p:nvSpPr>
        <p:spPr>
          <a:xfrm>
            <a:off x="957263" y="266412"/>
            <a:ext cx="26837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지도학습의 종류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3"/>
          <p:cNvSpPr txBox="1"/>
          <p:nvPr/>
        </p:nvSpPr>
        <p:spPr>
          <a:xfrm>
            <a:off x="1174105" y="1462326"/>
            <a:ext cx="32604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분류(Classification)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3"/>
          <p:cNvSpPr/>
          <p:nvPr/>
        </p:nvSpPr>
        <p:spPr>
          <a:xfrm>
            <a:off x="1918538" y="2267556"/>
            <a:ext cx="8354924" cy="2682043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미리 정의된 여러 클래스 레이블 중 하나를 예측하는 것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속성 값을 입력, 클래스 값을 출력으로 하는 모델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붓꽃(iris)의 세 품종 중 하나로 분류, 암 분류 등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이진분류, 다중 분류 등이 있다.</a:t>
            </a:r>
            <a:endParaRPr/>
          </a:p>
        </p:txBody>
      </p:sp>
      <p:sp>
        <p:nvSpPr>
          <p:cNvPr id="855" name="Google Shape;855;p43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/>
        </p:nvSpPr>
        <p:spPr>
          <a:xfrm>
            <a:off x="957263" y="266412"/>
            <a:ext cx="26837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지도학습의 종류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4"/>
          <p:cNvSpPr txBox="1"/>
          <p:nvPr/>
        </p:nvSpPr>
        <p:spPr>
          <a:xfrm>
            <a:off x="1174105" y="1462326"/>
            <a:ext cx="32604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회귀(Regression)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4"/>
          <p:cNvSpPr/>
          <p:nvPr/>
        </p:nvSpPr>
        <p:spPr>
          <a:xfrm>
            <a:off x="1918538" y="2267556"/>
            <a:ext cx="8354924" cy="2682043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연속적인 숫자를 예측하는 것.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속성값을 입력, 연속적인 실수 값을 출력으로 하는 모델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어떤 사람의 교육수준, 나이, 주거지를 바탕으로 연간 소득 예측 등.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 값의 미묘한 차이가 크게 중요하지 않음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4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9957" y="2240794"/>
            <a:ext cx="4609257" cy="2910676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5"/>
          <p:cNvSpPr/>
          <p:nvPr/>
        </p:nvSpPr>
        <p:spPr>
          <a:xfrm>
            <a:off x="2233790" y="5437132"/>
            <a:ext cx="2763906" cy="46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스팸 메일 분류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5"/>
          <p:cNvSpPr/>
          <p:nvPr/>
        </p:nvSpPr>
        <p:spPr>
          <a:xfrm>
            <a:off x="6922632" y="5438464"/>
            <a:ext cx="2763906" cy="46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 가격 예측 (회귀)</a:t>
            </a:r>
            <a:endParaRPr/>
          </a:p>
        </p:txBody>
      </p:sp>
      <p:pic>
        <p:nvPicPr>
          <p:cNvPr id="873" name="Google Shape;87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0898" y="2240794"/>
            <a:ext cx="3449690" cy="2910676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45"/>
          <p:cNvSpPr txBox="1"/>
          <p:nvPr/>
        </p:nvSpPr>
        <p:spPr>
          <a:xfrm>
            <a:off x="957263" y="266412"/>
            <a:ext cx="27767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지도학습의 예시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5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6"/>
          <p:cNvSpPr/>
          <p:nvPr/>
        </p:nvSpPr>
        <p:spPr>
          <a:xfrm>
            <a:off x="8601239" y="5542082"/>
            <a:ext cx="1412123" cy="1788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6"/>
          <p:cNvSpPr/>
          <p:nvPr/>
        </p:nvSpPr>
        <p:spPr>
          <a:xfrm>
            <a:off x="8596046" y="4246945"/>
            <a:ext cx="1417317" cy="2501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6"/>
          <p:cNvSpPr/>
          <p:nvPr/>
        </p:nvSpPr>
        <p:spPr>
          <a:xfrm>
            <a:off x="2918827" y="4316016"/>
            <a:ext cx="1552575" cy="1028699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6"/>
          <p:cNvSpPr txBox="1"/>
          <p:nvPr/>
        </p:nvSpPr>
        <p:spPr>
          <a:xfrm>
            <a:off x="959004" y="262169"/>
            <a:ext cx="68479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비지도 학습(Unsupervised Learning)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6"/>
          <p:cNvSpPr/>
          <p:nvPr/>
        </p:nvSpPr>
        <p:spPr>
          <a:xfrm>
            <a:off x="1199518" y="1137047"/>
            <a:ext cx="10677047" cy="231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데이터에 대한 Label(명시적인 답)이 없는 상태에서 컴퓨터를 학습시키는 방법.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데이터의 숨겨진 특징, 구조, 패턴을 파악하는데 사용.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데이터를 비슷한 특성끼리 묶는 </a:t>
            </a:r>
            <a:r>
              <a:rPr lang="ko-KR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클러스터링(Clustering)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차원축소(Dimensionality Reduction)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등이 있다.</a:t>
            </a:r>
            <a:endParaRPr/>
          </a:p>
        </p:txBody>
      </p:sp>
      <p:pic>
        <p:nvPicPr>
          <p:cNvPr descr="컴퓨터" id="886" name="Google Shape;8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6615" y="3897556"/>
            <a:ext cx="1880149" cy="1880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고양이" id="887" name="Google Shape;88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4061" y="4164677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" id="888" name="Google Shape;88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488790" y="4487459"/>
            <a:ext cx="431999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고양이" id="889" name="Google Shape;88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4768" y="4798017"/>
            <a:ext cx="422464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" id="890" name="Google Shape;89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684109" y="4836263"/>
            <a:ext cx="431997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고양이" id="891" name="Google Shape;89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058" y="4783228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" id="892" name="Google Shape;89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6557" y="4764486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" id="893" name="Google Shape;89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6250" y="4458834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" id="894" name="Google Shape;89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7514" y="4380295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6"/>
          <p:cNvSpPr/>
          <p:nvPr/>
        </p:nvSpPr>
        <p:spPr>
          <a:xfrm rot="-5400000">
            <a:off x="4652083" y="4706539"/>
            <a:ext cx="142875" cy="24765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6" name="Google Shape;896;p46"/>
          <p:cNvGrpSpPr/>
          <p:nvPr/>
        </p:nvGrpSpPr>
        <p:grpSpPr>
          <a:xfrm>
            <a:off x="7235357" y="4207512"/>
            <a:ext cx="1272971" cy="1464015"/>
            <a:chOff x="6810859" y="4765544"/>
            <a:chExt cx="561378" cy="773276"/>
          </a:xfrm>
        </p:grpSpPr>
        <p:sp>
          <p:nvSpPr>
            <p:cNvPr id="897" name="Google Shape;897;p46"/>
            <p:cNvSpPr/>
            <p:nvPr/>
          </p:nvSpPr>
          <p:spPr>
            <a:xfrm rot="-5400000">
              <a:off x="7197830" y="4665554"/>
              <a:ext cx="74417" cy="27439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8" name="Google Shape;898;p46"/>
            <p:cNvCxnSpPr/>
            <p:nvPr/>
          </p:nvCxnSpPr>
          <p:spPr>
            <a:xfrm>
              <a:off x="7113524" y="4782065"/>
              <a:ext cx="0" cy="756755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9" name="Google Shape;899;p46"/>
            <p:cNvCxnSpPr/>
            <p:nvPr/>
          </p:nvCxnSpPr>
          <p:spPr>
            <a:xfrm rot="10800000">
              <a:off x="6810859" y="5158977"/>
              <a:ext cx="318732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토끼" id="900" name="Google Shape;90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2440" y="4015301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" id="901" name="Google Shape;90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9374" y="4015300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" id="902" name="Google Shape;90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6308" y="4011649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" id="903" name="Google Shape;90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3959" y="4022356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토끼" id="904" name="Google Shape;90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0893" y="4020971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고양이" id="905" name="Google Shape;90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9070" y="5344026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고양이" id="906" name="Google Shape;90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0893" y="5321371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고양이" id="907" name="Google Shape;90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1982" y="5328410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46"/>
          <p:cNvSpPr txBox="1"/>
          <p:nvPr/>
        </p:nvSpPr>
        <p:spPr>
          <a:xfrm>
            <a:off x="8438813" y="4567154"/>
            <a:ext cx="173736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귀가 길고 뒷다리가 발달한 동물</a:t>
            </a:r>
            <a:endParaRPr/>
          </a:p>
        </p:txBody>
      </p:sp>
      <p:sp>
        <p:nvSpPr>
          <p:cNvPr id="909" name="Google Shape;909;p46"/>
          <p:cNvSpPr txBox="1"/>
          <p:nvPr/>
        </p:nvSpPr>
        <p:spPr>
          <a:xfrm>
            <a:off x="8429789" y="5746183"/>
            <a:ext cx="173736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꼬리가 길고 귀가 뾰족한 동물</a:t>
            </a:r>
            <a:endParaRPr/>
          </a:p>
        </p:txBody>
      </p:sp>
      <p:sp>
        <p:nvSpPr>
          <p:cNvPr id="910" name="Google Shape;910;p46"/>
          <p:cNvSpPr/>
          <p:nvPr/>
        </p:nvSpPr>
        <p:spPr>
          <a:xfrm rot="-5400000">
            <a:off x="8157097" y="5346030"/>
            <a:ext cx="140891" cy="56156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6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7"/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비지도 학습의 종류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7"/>
          <p:cNvSpPr txBox="1"/>
          <p:nvPr/>
        </p:nvSpPr>
        <p:spPr>
          <a:xfrm>
            <a:off x="1174105" y="1462326"/>
            <a:ext cx="37170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군집 분석(Clustering)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47"/>
          <p:cNvSpPr/>
          <p:nvPr/>
        </p:nvSpPr>
        <p:spPr>
          <a:xfrm>
            <a:off x="1174104" y="2251967"/>
            <a:ext cx="10362221" cy="2682043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특별한 사전 가정 없이 개체들 사이의 유사성/거리에 근거하여 군집을 찾고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다음단계의 분석을 하게 하는 방법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또는 여러개체를 유사한 속성을 지닌 대상들 끼리 그룹핑 하는 탐색적 다변량 분석 기법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계층적 군집 분석과 비계층적 군집 분석으로 구분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47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8"/>
          <p:cNvSpPr txBox="1"/>
          <p:nvPr/>
        </p:nvSpPr>
        <p:spPr>
          <a:xfrm>
            <a:off x="1174106" y="1462326"/>
            <a:ext cx="51835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차원 축소(</a:t>
            </a:r>
            <a:r>
              <a:rPr b="1" i="0" lang="ko-KR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Dimension Reduction</a:t>
            </a:r>
            <a:r>
              <a:rPr b="1" lang="ko-KR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48"/>
          <p:cNvSpPr/>
          <p:nvPr/>
        </p:nvSpPr>
        <p:spPr>
          <a:xfrm>
            <a:off x="1480387" y="2272644"/>
            <a:ext cx="9235238" cy="2682043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매우 많은 특성으로 구성된 다차원 데이터 세트의 차원을 축소해서 새로운 차원 세트를 생성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특성 선택과 특성 추출로 구분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단순하게 데이터를 압축하는 것이 아닌 차원 축소를 통해 데이터를 조금 더 잘 설명할 수 있는 요소를 추출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48"/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비지도 학습의 종류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48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9"/>
          <p:cNvSpPr txBox="1"/>
          <p:nvPr/>
        </p:nvSpPr>
        <p:spPr>
          <a:xfrm>
            <a:off x="2839317" y="5589588"/>
            <a:ext cx="27270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군집 (Clustering)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(y가 없는 데이터를 라벨링)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737" y="1305536"/>
            <a:ext cx="2290588" cy="161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8811" y="3316273"/>
            <a:ext cx="16859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49"/>
          <p:cNvSpPr txBox="1"/>
          <p:nvPr/>
        </p:nvSpPr>
        <p:spPr>
          <a:xfrm>
            <a:off x="7440285" y="5562524"/>
            <a:ext cx="31696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차원축소 </a:t>
            </a:r>
            <a:endParaRPr b="1"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(Dimensionality Reduction)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2148" y="5163535"/>
            <a:ext cx="16192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49"/>
          <p:cNvSpPr/>
          <p:nvPr/>
        </p:nvSpPr>
        <p:spPr>
          <a:xfrm>
            <a:off x="8906047" y="4945521"/>
            <a:ext cx="142875" cy="24765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9"/>
          <p:cNvSpPr/>
          <p:nvPr/>
        </p:nvSpPr>
        <p:spPr>
          <a:xfrm>
            <a:off x="8906048" y="2953264"/>
            <a:ext cx="142875" cy="24765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42" name="Google Shape;942;p49"/>
          <p:cNvGraphicFramePr/>
          <p:nvPr/>
        </p:nvGraphicFramePr>
        <p:xfrm>
          <a:off x="2540848" y="1574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{87F79333-8265-4198-96DF-0FBD4764062B}</a:tableStyleId>
              </a:tblPr>
              <a:tblGrid>
                <a:gridCol w="863600"/>
                <a:gridCol w="8858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키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몸무게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174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96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189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87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110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104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149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169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157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110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154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174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3" name="Google Shape;943;p49"/>
          <p:cNvGraphicFramePr/>
          <p:nvPr/>
        </p:nvGraphicFramePr>
        <p:xfrm>
          <a:off x="4728732" y="15828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{87F79333-8265-4198-96DF-0FBD4764062B}</a:tableStyleId>
              </a:tblPr>
              <a:tblGrid>
                <a:gridCol w="871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Label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AA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210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210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210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99"/>
                    </a:solidFill>
                  </a:tcPr>
                </a:tc>
              </a:tr>
            </a:tbl>
          </a:graphicData>
        </a:graphic>
      </p:graphicFrame>
      <p:sp>
        <p:nvSpPr>
          <p:cNvPr id="944" name="Google Shape;944;p49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  <p:sp>
        <p:nvSpPr>
          <p:cNvPr id="945" name="Google Shape;945;p49"/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비지도 학습의 종류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5"/>
          <p:cNvCxnSpPr>
            <a:stCxn id="136" idx="4"/>
          </p:cNvCxnSpPr>
          <p:nvPr/>
        </p:nvCxnSpPr>
        <p:spPr>
          <a:xfrm rot="5400000">
            <a:off x="4671979" y="3986078"/>
            <a:ext cx="2428800" cy="2047800"/>
          </a:xfrm>
          <a:prstGeom prst="bentConnector3">
            <a:avLst>
              <a:gd fmla="val 99808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37" name="Google Shape;137;p5"/>
          <p:cNvGrpSpPr/>
          <p:nvPr/>
        </p:nvGrpSpPr>
        <p:grpSpPr>
          <a:xfrm>
            <a:off x="1729555" y="1082082"/>
            <a:ext cx="8851605" cy="5515608"/>
            <a:chOff x="1587264" y="1138609"/>
            <a:chExt cx="8851605" cy="5515608"/>
          </a:xfrm>
        </p:grpSpPr>
        <p:sp>
          <p:nvSpPr>
            <p:cNvPr id="138" name="Google Shape;138;p5"/>
            <p:cNvSpPr/>
            <p:nvPr/>
          </p:nvSpPr>
          <p:spPr>
            <a:xfrm>
              <a:off x="1893203" y="3137725"/>
              <a:ext cx="7553616" cy="9286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1766" y="2994849"/>
              <a:ext cx="739923" cy="1066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5"/>
            <p:cNvSpPr txBox="1"/>
            <p:nvPr/>
          </p:nvSpPr>
          <p:spPr>
            <a:xfrm>
              <a:off x="1587264" y="4066420"/>
              <a:ext cx="11528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컴퓨터의 아버지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앨런 튜링 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(1912~1954)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036079" y="4709361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" name="Google Shape;142;p5"/>
            <p:cNvCxnSpPr>
              <a:stCxn id="141" idx="4"/>
            </p:cNvCxnSpPr>
            <p:nvPr/>
          </p:nvCxnSpPr>
          <p:spPr>
            <a:xfrm flipH="1" rot="-5400000">
              <a:off x="2768248" y="4084349"/>
              <a:ext cx="357300" cy="17502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3" name="Google Shape;143;p5"/>
            <p:cNvSpPr txBox="1"/>
            <p:nvPr/>
          </p:nvSpPr>
          <p:spPr>
            <a:xfrm>
              <a:off x="2536146" y="3463574"/>
              <a:ext cx="53412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1950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 txBox="1"/>
            <p:nvPr/>
          </p:nvSpPr>
          <p:spPr>
            <a:xfrm>
              <a:off x="3374217" y="3463574"/>
              <a:ext cx="540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1960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4212288" y="3463574"/>
              <a:ext cx="5270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1970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 txBox="1"/>
            <p:nvPr/>
          </p:nvSpPr>
          <p:spPr>
            <a:xfrm>
              <a:off x="6726501" y="3463574"/>
              <a:ext cx="60144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2006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7721973" y="3463574"/>
              <a:ext cx="540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4893599" y="3371089"/>
              <a:ext cx="714380" cy="4680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5050359" y="3463574"/>
              <a:ext cx="5629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1980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946119" y="3371089"/>
              <a:ext cx="428628" cy="4680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5888430" y="3463574"/>
              <a:ext cx="5405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1990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210334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" name="Google Shape;153;p5"/>
            <p:cNvCxnSpPr>
              <a:stCxn id="152" idx="4"/>
            </p:cNvCxnSpPr>
            <p:nvPr/>
          </p:nvCxnSpPr>
          <p:spPr>
            <a:xfrm flipH="1" rot="-5400000">
              <a:off x="3593153" y="3505005"/>
              <a:ext cx="396300" cy="10905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4" name="Google Shape;154;p5"/>
            <p:cNvSpPr/>
            <p:nvPr/>
          </p:nvSpPr>
          <p:spPr>
            <a:xfrm>
              <a:off x="5250789" y="3352321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5"/>
            <p:cNvCxnSpPr>
              <a:stCxn id="154" idx="0"/>
              <a:endCxn id="156" idx="3"/>
            </p:cNvCxnSpPr>
            <p:nvPr/>
          </p:nvCxnSpPr>
          <p:spPr>
            <a:xfrm rot="-5400000">
              <a:off x="5571208" y="2057521"/>
              <a:ext cx="1010100" cy="1579500"/>
            </a:xfrm>
            <a:prstGeom prst="bentConnector4">
              <a:avLst>
                <a:gd fmla="val 36994" name="adj1"/>
                <a:gd fmla="val -8812" name="adj2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6" name="Google Shape;156;p5"/>
            <p:cNvSpPr txBox="1"/>
            <p:nvPr/>
          </p:nvSpPr>
          <p:spPr>
            <a:xfrm>
              <a:off x="5305970" y="2030578"/>
              <a:ext cx="1560042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암흑기 (부정적인 전망)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(70년중반~80년초)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619667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" name="Google Shape;158;p5"/>
            <p:cNvCxnSpPr>
              <a:stCxn id="157" idx="4"/>
            </p:cNvCxnSpPr>
            <p:nvPr/>
          </p:nvCxnSpPr>
          <p:spPr>
            <a:xfrm rot="5400000">
              <a:off x="4619186" y="3712305"/>
              <a:ext cx="896400" cy="11760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9" name="Google Shape;159;p5"/>
            <p:cNvSpPr txBox="1"/>
            <p:nvPr/>
          </p:nvSpPr>
          <p:spPr>
            <a:xfrm>
              <a:off x="4609191" y="4419859"/>
              <a:ext cx="1007007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전문가 시스템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(1982)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358079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" name="Google Shape;161;p5"/>
            <p:cNvCxnSpPr>
              <a:stCxn id="160" idx="4"/>
            </p:cNvCxnSpPr>
            <p:nvPr/>
          </p:nvCxnSpPr>
          <p:spPr>
            <a:xfrm rot="5400000">
              <a:off x="4328748" y="3683655"/>
              <a:ext cx="1896600" cy="22335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2" name="Google Shape;162;p5"/>
            <p:cNvSpPr txBox="1"/>
            <p:nvPr/>
          </p:nvSpPr>
          <p:spPr>
            <a:xfrm>
              <a:off x="4132500" y="5407077"/>
              <a:ext cx="2159566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체스챔피언 이김 (IBM의 딥블루)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(1997)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6732269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4807822" y="5923808"/>
              <a:ext cx="1872564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DARPA 그랜드 챌린지 우승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(2005)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965301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5" name="Google Shape;165;p5"/>
            <p:cNvCxnSpPr>
              <a:stCxn id="164" idx="4"/>
            </p:cNvCxnSpPr>
            <p:nvPr/>
          </p:nvCxnSpPr>
          <p:spPr>
            <a:xfrm flipH="1" rot="-5400000">
              <a:off x="6470770" y="4382355"/>
              <a:ext cx="2539500" cy="1479000"/>
            </a:xfrm>
            <a:prstGeom prst="bentConnector3">
              <a:avLst>
                <a:gd fmla="val 102487" name="adj1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6" name="Google Shape;166;p5"/>
            <p:cNvSpPr txBox="1"/>
            <p:nvPr/>
          </p:nvSpPr>
          <p:spPr>
            <a:xfrm>
              <a:off x="7509582" y="5030837"/>
              <a:ext cx="1910716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퀴즈 챔피언 이김 (Waston)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(2011)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6134940" y="3352039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8" name="Google Shape;168;p5"/>
            <p:cNvCxnSpPr>
              <a:stCxn id="167" idx="0"/>
            </p:cNvCxnSpPr>
            <p:nvPr/>
          </p:nvCxnSpPr>
          <p:spPr>
            <a:xfrm rot="-5400000">
              <a:off x="6603709" y="2490289"/>
              <a:ext cx="428700" cy="12948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9" name="Google Shape;169;p5"/>
            <p:cNvSpPr/>
            <p:nvPr/>
          </p:nvSpPr>
          <p:spPr>
            <a:xfrm>
              <a:off x="7979959" y="3352321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0" name="Google Shape;170;p5"/>
            <p:cNvCxnSpPr>
              <a:stCxn id="169" idx="0"/>
            </p:cNvCxnSpPr>
            <p:nvPr/>
          </p:nvCxnSpPr>
          <p:spPr>
            <a:xfrm rot="-5400000">
              <a:off x="8072828" y="1537171"/>
              <a:ext cx="1758000" cy="18723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1" name="Google Shape;171;p5"/>
            <p:cNvSpPr txBox="1"/>
            <p:nvPr/>
          </p:nvSpPr>
          <p:spPr>
            <a:xfrm>
              <a:off x="7957714" y="1138609"/>
              <a:ext cx="1936749" cy="7155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바둑챔피언 이김 (AlphaGo)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4차산업혁명 언급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(2016)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276979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3" name="Google Shape;173;p5"/>
            <p:cNvCxnSpPr>
              <a:stCxn id="172" idx="4"/>
            </p:cNvCxnSpPr>
            <p:nvPr/>
          </p:nvCxnSpPr>
          <p:spPr>
            <a:xfrm flipH="1" rot="-5400000">
              <a:off x="7228098" y="3936705"/>
              <a:ext cx="2039400" cy="1870200"/>
            </a:xfrm>
            <a:prstGeom prst="bentConnector3">
              <a:avLst>
                <a:gd fmla="val 102747" name="adj1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4" name="Google Shape;174;p5"/>
            <p:cNvSpPr txBox="1"/>
            <p:nvPr/>
          </p:nvSpPr>
          <p:spPr>
            <a:xfrm>
              <a:off x="7379756" y="5530903"/>
              <a:ext cx="1800493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AI탑재 자동차 등장 (구글)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(2010)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419855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5"/>
            <p:cNvCxnSpPr>
              <a:stCxn id="175" idx="4"/>
            </p:cNvCxnSpPr>
            <p:nvPr/>
          </p:nvCxnSpPr>
          <p:spPr>
            <a:xfrm flipH="1" rot="-5400000">
              <a:off x="7692424" y="3615255"/>
              <a:ext cx="1539300" cy="20130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7" name="Google Shape;177;p5"/>
            <p:cNvSpPr/>
            <p:nvPr/>
          </p:nvSpPr>
          <p:spPr>
            <a:xfrm>
              <a:off x="7572255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8" name="Google Shape;178;p5"/>
            <p:cNvCxnSpPr>
              <a:stCxn id="177" idx="4"/>
            </p:cNvCxnSpPr>
            <p:nvPr/>
          </p:nvCxnSpPr>
          <p:spPr>
            <a:xfrm flipH="1" rot="-5400000">
              <a:off x="8018674" y="3441405"/>
              <a:ext cx="1039200" cy="18606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9" name="Google Shape;179;p5"/>
            <p:cNvSpPr txBox="1"/>
            <p:nvPr/>
          </p:nvSpPr>
          <p:spPr>
            <a:xfrm>
              <a:off x="7720316" y="4543311"/>
              <a:ext cx="1843773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구글의 고양이 인식 (DNN), 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Alexnet (2012)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945961" y="3352039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1" name="Google Shape;181;p5"/>
            <p:cNvCxnSpPr>
              <a:stCxn id="180" idx="0"/>
            </p:cNvCxnSpPr>
            <p:nvPr/>
          </p:nvCxnSpPr>
          <p:spPr>
            <a:xfrm flipH="1" rot="5400000">
              <a:off x="1821280" y="2191639"/>
              <a:ext cx="1246800" cy="1074000"/>
            </a:xfrm>
            <a:prstGeom prst="bentConnector3">
              <a:avLst>
                <a:gd fmla="val 95124" name="adj1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2" name="Google Shape;182;p5"/>
            <p:cNvSpPr txBox="1"/>
            <p:nvPr/>
          </p:nvSpPr>
          <p:spPr>
            <a:xfrm>
              <a:off x="1844387" y="1769867"/>
              <a:ext cx="1273105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신경회로망 컴퓨터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(1951)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344665" y="3352039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5"/>
            <p:cNvCxnSpPr>
              <a:stCxn id="183" idx="0"/>
            </p:cNvCxnSpPr>
            <p:nvPr/>
          </p:nvCxnSpPr>
          <p:spPr>
            <a:xfrm rot="-5400000">
              <a:off x="3735134" y="1964689"/>
              <a:ext cx="1032600" cy="17421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5" name="Google Shape;185;p5"/>
            <p:cNvSpPr txBox="1"/>
            <p:nvPr/>
          </p:nvSpPr>
          <p:spPr>
            <a:xfrm>
              <a:off x="3457516" y="1695689"/>
              <a:ext cx="1491114" cy="900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퍼셉트론 (로젠블라트)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LISP 언어 등장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Advice Taker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(1958)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874919" y="3780664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7" name="Google Shape;187;p5"/>
            <p:cNvCxnSpPr>
              <a:stCxn id="186" idx="4"/>
            </p:cNvCxnSpPr>
            <p:nvPr/>
          </p:nvCxnSpPr>
          <p:spPr>
            <a:xfrm rot="5400000">
              <a:off x="4353938" y="3691902"/>
              <a:ext cx="1396500" cy="17169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8" name="Google Shape;188;p5"/>
            <p:cNvSpPr txBox="1"/>
            <p:nvPr/>
          </p:nvSpPr>
          <p:spPr>
            <a:xfrm>
              <a:off x="4205773" y="4911774"/>
              <a:ext cx="1641347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DNN/Fuzzy/GA/ SVM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(1980년 중·후반)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407927" y="3352039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" name="Google Shape;190;p5"/>
            <p:cNvCxnSpPr>
              <a:stCxn id="189" idx="0"/>
            </p:cNvCxnSpPr>
            <p:nvPr/>
          </p:nvCxnSpPr>
          <p:spPr>
            <a:xfrm rot="-5400000">
              <a:off x="4016796" y="2317789"/>
              <a:ext cx="461100" cy="16074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1" name="Google Shape;191;p5"/>
            <p:cNvSpPr/>
            <p:nvPr/>
          </p:nvSpPr>
          <p:spPr>
            <a:xfrm>
              <a:off x="4610547" y="3748341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" name="Google Shape;192;p5"/>
            <p:cNvCxnSpPr>
              <a:stCxn id="191" idx="4"/>
            </p:cNvCxnSpPr>
            <p:nvPr/>
          </p:nvCxnSpPr>
          <p:spPr>
            <a:xfrm flipH="1" rot="-5400000">
              <a:off x="4834366" y="3631679"/>
              <a:ext cx="428700" cy="8049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3" name="Google Shape;193;p5"/>
            <p:cNvSpPr/>
            <p:nvPr/>
          </p:nvSpPr>
          <p:spPr>
            <a:xfrm>
              <a:off x="7724655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4" name="Google Shape;194;p5"/>
            <p:cNvCxnSpPr>
              <a:stCxn id="193" idx="4"/>
            </p:cNvCxnSpPr>
            <p:nvPr/>
          </p:nvCxnSpPr>
          <p:spPr>
            <a:xfrm flipH="1" rot="-5400000">
              <a:off x="8495674" y="3116805"/>
              <a:ext cx="691200" cy="21618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5" name="Google Shape;195;p5"/>
            <p:cNvSpPr txBox="1"/>
            <p:nvPr/>
          </p:nvSpPr>
          <p:spPr>
            <a:xfrm>
              <a:off x="7867248" y="4244245"/>
              <a:ext cx="2116798" cy="346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심층강화학습 모델/VAE (2013)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122835" y="3352321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" name="Google Shape;197;p5"/>
            <p:cNvCxnSpPr>
              <a:stCxn id="196" idx="0"/>
              <a:endCxn id="198" idx="3"/>
            </p:cNvCxnSpPr>
            <p:nvPr/>
          </p:nvCxnSpPr>
          <p:spPr>
            <a:xfrm rot="-5400000">
              <a:off x="8631654" y="1545121"/>
              <a:ext cx="1334100" cy="2280300"/>
            </a:xfrm>
            <a:prstGeom prst="bentConnector4">
              <a:avLst>
                <a:gd fmla="val 35814" name="adj1"/>
                <a:gd fmla="val -6155" name="adj2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8" name="Google Shape;198;p5"/>
            <p:cNvSpPr txBox="1"/>
            <p:nvPr/>
          </p:nvSpPr>
          <p:spPr>
            <a:xfrm>
              <a:off x="8192805" y="1752715"/>
              <a:ext cx="2246064" cy="530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TensorFlow, RNs, Deep Fake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cycleGAN (2017)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275235" y="3352321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0" name="Google Shape;200;p5"/>
            <p:cNvCxnSpPr>
              <a:stCxn id="199" idx="0"/>
            </p:cNvCxnSpPr>
            <p:nvPr/>
          </p:nvCxnSpPr>
          <p:spPr>
            <a:xfrm rot="-5400000">
              <a:off x="8752554" y="2124721"/>
              <a:ext cx="786000" cy="16692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1" name="Google Shape;201;p5"/>
            <p:cNvSpPr txBox="1"/>
            <p:nvPr/>
          </p:nvSpPr>
          <p:spPr>
            <a:xfrm>
              <a:off x="8390971" y="2309322"/>
              <a:ext cx="15491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BERT, GPT2 (2019)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7877055" y="3780667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5"/>
            <p:cNvCxnSpPr>
              <a:stCxn id="202" idx="4"/>
            </p:cNvCxnSpPr>
            <p:nvPr/>
          </p:nvCxnSpPr>
          <p:spPr>
            <a:xfrm flipH="1" rot="-5400000">
              <a:off x="8786224" y="2978655"/>
              <a:ext cx="392100" cy="2139000"/>
            </a:xfrm>
            <a:prstGeom prst="bentConnector2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4" name="Google Shape;204;p5"/>
            <p:cNvSpPr txBox="1"/>
            <p:nvPr/>
          </p:nvSpPr>
          <p:spPr>
            <a:xfrm>
              <a:off x="8482835" y="3950137"/>
              <a:ext cx="1015214" cy="346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GAN (2014)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 txBox="1"/>
            <p:nvPr/>
          </p:nvSpPr>
          <p:spPr>
            <a:xfrm>
              <a:off x="7088793" y="6030969"/>
              <a:ext cx="1468671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딥러닝 (제프리 힌튼)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(2006)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 txBox="1"/>
            <p:nvPr/>
          </p:nvSpPr>
          <p:spPr>
            <a:xfrm>
              <a:off x="3482350" y="2622839"/>
              <a:ext cx="1580882" cy="530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머신러닝 (아서 사무엘)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(1959)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 txBox="1"/>
            <p:nvPr/>
          </p:nvSpPr>
          <p:spPr>
            <a:xfrm>
              <a:off x="6082849" y="2579599"/>
              <a:ext cx="1699503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암흑기 (대규모 자원 소요)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(80년후반~90년초)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 txBox="1"/>
            <p:nvPr/>
          </p:nvSpPr>
          <p:spPr>
            <a:xfrm>
              <a:off x="2036080" y="4852238"/>
              <a:ext cx="15776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인공지능의 서막을 열다</a:t>
              </a:r>
              <a:endParaRPr/>
            </a:p>
          </p:txBody>
        </p:sp>
        <p:sp>
          <p:nvSpPr>
            <p:cNvPr id="209" name="Google Shape;209;p5"/>
            <p:cNvSpPr txBox="1"/>
            <p:nvPr/>
          </p:nvSpPr>
          <p:spPr>
            <a:xfrm>
              <a:off x="3101231" y="3900743"/>
              <a:ext cx="1316386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 용어 등장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(1956, 존 매카시)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 txBox="1"/>
            <p:nvPr/>
          </p:nvSpPr>
          <p:spPr>
            <a:xfrm>
              <a:off x="4603700" y="3900743"/>
              <a:ext cx="1008930" cy="623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Prolog 언어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(1973)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8433985" y="3352321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2" name="Google Shape;212;p5"/>
            <p:cNvCxnSpPr/>
            <p:nvPr/>
          </p:nvCxnSpPr>
          <p:spPr>
            <a:xfrm flipH="1" rot="10800000">
              <a:off x="8473677" y="2783605"/>
              <a:ext cx="1488993" cy="596337"/>
            </a:xfrm>
            <a:prstGeom prst="bentConnector3">
              <a:avLst>
                <a:gd fmla="val -9879" name="adj1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3" name="Google Shape;213;p5"/>
            <p:cNvSpPr txBox="1"/>
            <p:nvPr/>
          </p:nvSpPr>
          <p:spPr>
            <a:xfrm>
              <a:off x="8615363" y="2544600"/>
              <a:ext cx="139236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YOLO-v5 (2020)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618417" y="3352612"/>
              <a:ext cx="71438" cy="7143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5" name="Google Shape;215;p5"/>
            <p:cNvCxnSpPr/>
            <p:nvPr/>
          </p:nvCxnSpPr>
          <p:spPr>
            <a:xfrm flipH="1" rot="10800000">
              <a:off x="8636864" y="3034437"/>
              <a:ext cx="1303582" cy="358943"/>
            </a:xfrm>
            <a:prstGeom prst="bentConnector3">
              <a:avLst>
                <a:gd fmla="val -9627" name="adj1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6" name="Google Shape;216;p5"/>
            <p:cNvSpPr txBox="1"/>
            <p:nvPr/>
          </p:nvSpPr>
          <p:spPr>
            <a:xfrm>
              <a:off x="8633690" y="2771813"/>
              <a:ext cx="13779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YOLO-v7 (2022)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5"/>
          <p:cNvSpPr txBox="1"/>
          <p:nvPr/>
        </p:nvSpPr>
        <p:spPr>
          <a:xfrm>
            <a:off x="959004" y="260310"/>
            <a:ext cx="27574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인공지능의 역사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0"/>
          <p:cNvSpPr/>
          <p:nvPr/>
        </p:nvSpPr>
        <p:spPr>
          <a:xfrm>
            <a:off x="1466190" y="4802400"/>
            <a:ext cx="2763906" cy="46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감색 처리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50"/>
          <p:cNvSpPr/>
          <p:nvPr/>
        </p:nvSpPr>
        <p:spPr>
          <a:xfrm>
            <a:off x="4575843" y="4802399"/>
            <a:ext cx="2763906" cy="835383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소비자 그룹 발견을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통한 마케팅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956" y="2634232"/>
            <a:ext cx="2616374" cy="1967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954" name="Google Shape;95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090" y="2634231"/>
            <a:ext cx="3519386" cy="1970857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50"/>
          <p:cNvSpPr/>
          <p:nvPr/>
        </p:nvSpPr>
        <p:spPr>
          <a:xfrm>
            <a:off x="7835145" y="4802399"/>
            <a:ext cx="2763906" cy="466051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손 글씨 숫자 인식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Google Shape;95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5236" y="2634230"/>
            <a:ext cx="2903724" cy="1968134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0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  <p:sp>
        <p:nvSpPr>
          <p:cNvPr id="958" name="Google Shape;958;p50"/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비지도 학습의 종류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1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965" name="Google Shape;965;p51"/>
          <p:cNvSpPr txBox="1"/>
          <p:nvPr/>
        </p:nvSpPr>
        <p:spPr>
          <a:xfrm>
            <a:off x="960713" y="263662"/>
            <a:ext cx="67725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 학습(Reinforcement Learning)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51"/>
          <p:cNvSpPr/>
          <p:nvPr/>
        </p:nvSpPr>
        <p:spPr>
          <a:xfrm>
            <a:off x="950472" y="1137047"/>
            <a:ext cx="10298553" cy="231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인간의 행동심리학에서 영감을 받은 학습 방법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어떠한 환경에서 정의된 AI(에이전트)가 현재의 </a:t>
            </a:r>
            <a:r>
              <a:rPr lang="ko-KR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상태를 인식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하여 선택 가능한 행동들 중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보상을 최대화 하는 행동 또는 행동 순서를 선택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하는 방법이다.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이론이나 최적화 제어 이론 등 여러 분야에서 연구가 이루어 지고 있다.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51"/>
          <p:cNvGrpSpPr/>
          <p:nvPr/>
        </p:nvGrpSpPr>
        <p:grpSpPr>
          <a:xfrm>
            <a:off x="4114800" y="3611880"/>
            <a:ext cx="3604883" cy="2469265"/>
            <a:chOff x="4114800" y="3611880"/>
            <a:chExt cx="3604883" cy="2469265"/>
          </a:xfrm>
        </p:grpSpPr>
        <p:pic>
          <p:nvPicPr>
            <p:cNvPr id="968" name="Google Shape;96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11555" y="4014152"/>
              <a:ext cx="1808128" cy="1711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49273" y="4345348"/>
              <a:ext cx="843640" cy="1266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0" name="Google Shape;970;p51"/>
            <p:cNvSpPr/>
            <p:nvPr/>
          </p:nvSpPr>
          <p:spPr>
            <a:xfrm>
              <a:off x="4114800" y="3611880"/>
              <a:ext cx="1112520" cy="633730"/>
            </a:xfrm>
            <a:prstGeom prst="wedgeEllipseCallout">
              <a:avLst>
                <a:gd fmla="val 32075" name="adj1"/>
                <a:gd fmla="val 68464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불을 꺼야하는데…</a:t>
              </a:r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1"/>
            <p:cNvSpPr txBox="1"/>
            <p:nvPr/>
          </p:nvSpPr>
          <p:spPr>
            <a:xfrm>
              <a:off x="4723537" y="5711813"/>
              <a:ext cx="11125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에이전트</a:t>
              </a:r>
              <a:endParaRPr/>
            </a:p>
          </p:txBody>
        </p:sp>
      </p:grpSp>
      <p:grpSp>
        <p:nvGrpSpPr>
          <p:cNvPr id="972" name="Google Shape;972;p51"/>
          <p:cNvGrpSpPr/>
          <p:nvPr/>
        </p:nvGrpSpPr>
        <p:grpSpPr>
          <a:xfrm>
            <a:off x="2345676" y="4348199"/>
            <a:ext cx="2057325" cy="1663985"/>
            <a:chOff x="2345676" y="4348199"/>
            <a:chExt cx="2057325" cy="1663985"/>
          </a:xfrm>
        </p:grpSpPr>
        <p:pic>
          <p:nvPicPr>
            <p:cNvPr id="973" name="Google Shape;973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87154" y="4348199"/>
              <a:ext cx="843641" cy="1049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4" name="Google Shape;974;p51"/>
            <p:cNvSpPr/>
            <p:nvPr/>
          </p:nvSpPr>
          <p:spPr>
            <a:xfrm rot="5400000">
              <a:off x="3953128" y="4721251"/>
              <a:ext cx="372561" cy="5271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1"/>
            <p:cNvSpPr txBox="1"/>
            <p:nvPr/>
          </p:nvSpPr>
          <p:spPr>
            <a:xfrm>
              <a:off x="2345676" y="5427409"/>
              <a:ext cx="113809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틀린 선택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(벌점 부여)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" name="Google Shape;976;p51"/>
          <p:cNvGrpSpPr/>
          <p:nvPr/>
        </p:nvGrpSpPr>
        <p:grpSpPr>
          <a:xfrm>
            <a:off x="8068184" y="4345348"/>
            <a:ext cx="1847341" cy="1666836"/>
            <a:chOff x="8068184" y="4345348"/>
            <a:chExt cx="1847341" cy="1666836"/>
          </a:xfrm>
        </p:grpSpPr>
        <p:pic>
          <p:nvPicPr>
            <p:cNvPr id="977" name="Google Shape;977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85025" y="4345348"/>
              <a:ext cx="610310" cy="1049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8" name="Google Shape;978;p51"/>
            <p:cNvSpPr txBox="1"/>
            <p:nvPr/>
          </p:nvSpPr>
          <p:spPr>
            <a:xfrm>
              <a:off x="8733920" y="5427409"/>
              <a:ext cx="118160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옳은 선택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(보상 부여)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 rot="-5400000">
              <a:off x="8145496" y="4715118"/>
              <a:ext cx="372561" cy="5271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0" name="Google Shape;980;p51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2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987" name="Google Shape;987;p52"/>
          <p:cNvSpPr txBox="1"/>
          <p:nvPr/>
        </p:nvSpPr>
        <p:spPr>
          <a:xfrm>
            <a:off x="1174105" y="177758"/>
            <a:ext cx="41633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Scikit-learn 소개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52"/>
          <p:cNvSpPr/>
          <p:nvPr/>
        </p:nvSpPr>
        <p:spPr>
          <a:xfrm>
            <a:off x="1195749" y="2681310"/>
            <a:ext cx="9835133" cy="228886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파이썬에서 쉽게 사용할 수 있는 머신러닝 프레임워크,라이브러리</a:t>
            </a:r>
            <a:endParaRPr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회귀,분류,군집,차원축소,특성공학,전처리,교차검증,파이프라인 등 </a:t>
            </a:r>
            <a:endParaRPr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 머신러닝에 필요한 기능을 갖춤</a:t>
            </a:r>
            <a:endParaRPr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학습을 위한 샘플 데이터도 제공</a:t>
            </a:r>
            <a:endParaRPr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52"/>
          <p:cNvSpPr/>
          <p:nvPr/>
        </p:nvSpPr>
        <p:spPr>
          <a:xfrm>
            <a:off x="924381" y="2131384"/>
            <a:ext cx="10598876" cy="359522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990D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52"/>
          <p:cNvSpPr/>
          <p:nvPr/>
        </p:nvSpPr>
        <p:spPr>
          <a:xfrm>
            <a:off x="4753972" y="1825477"/>
            <a:ext cx="2900365" cy="6114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/>
          </a:p>
        </p:txBody>
      </p:sp>
      <p:sp>
        <p:nvSpPr>
          <p:cNvPr id="991" name="Google Shape;991;p52"/>
          <p:cNvSpPr/>
          <p:nvPr/>
        </p:nvSpPr>
        <p:spPr>
          <a:xfrm>
            <a:off x="845723" y="1221153"/>
            <a:ext cx="5250277" cy="54992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머신러닝 모델 학습을 위한 도구</a:t>
            </a:r>
            <a:endParaRPr sz="2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3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998" name="Google Shape;998;p53"/>
          <p:cNvSpPr txBox="1"/>
          <p:nvPr/>
        </p:nvSpPr>
        <p:spPr>
          <a:xfrm>
            <a:off x="1174105" y="177758"/>
            <a:ext cx="43925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논리게이트 연산 학습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53"/>
          <p:cNvSpPr/>
          <p:nvPr/>
        </p:nvSpPr>
        <p:spPr>
          <a:xfrm>
            <a:off x="3468909" y="1252119"/>
            <a:ext cx="5254182" cy="611482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논리게이트 연산을 학습해 보자</a:t>
            </a:r>
            <a:endParaRPr sz="32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00" name="Google Shape;1000;p53"/>
          <p:cNvGraphicFramePr/>
          <p:nvPr/>
        </p:nvGraphicFramePr>
        <p:xfrm>
          <a:off x="2437418" y="33237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{87F79333-8265-4198-96DF-0FBD4764062B}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45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lt1"/>
                          </a:solidFill>
                        </a:rPr>
                        <a:t>A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lt1"/>
                          </a:solidFill>
                        </a:rPr>
                        <a:t>B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lt1"/>
                          </a:solidFill>
                        </a:rPr>
                        <a:t>A and B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lt1"/>
                          </a:solidFill>
                        </a:rPr>
                        <a:t>A or B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lt1"/>
                          </a:solidFill>
                        </a:rPr>
                        <a:t>A xor B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56275" marB="56275" marR="112550" marL="1125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01" name="Google Shape;1001;p53"/>
          <p:cNvSpPr/>
          <p:nvPr/>
        </p:nvSpPr>
        <p:spPr>
          <a:xfrm>
            <a:off x="2577862" y="3168179"/>
            <a:ext cx="2969342" cy="255138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53"/>
          <p:cNvSpPr/>
          <p:nvPr/>
        </p:nvSpPr>
        <p:spPr>
          <a:xfrm>
            <a:off x="5771372" y="3169478"/>
            <a:ext cx="1499419" cy="255138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3" name="Google Shape;1003;p53"/>
          <p:cNvSpPr/>
          <p:nvPr/>
        </p:nvSpPr>
        <p:spPr>
          <a:xfrm>
            <a:off x="1336726" y="2360362"/>
            <a:ext cx="1998788" cy="656492"/>
          </a:xfrm>
          <a:prstGeom prst="wedgeRoundRectCallout">
            <a:avLst>
              <a:gd fmla="val 67281" name="adj1"/>
              <a:gd fmla="val 63082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3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문제[Data] </a:t>
            </a:r>
            <a:endParaRPr/>
          </a:p>
        </p:txBody>
      </p:sp>
      <p:sp>
        <p:nvSpPr>
          <p:cNvPr id="1004" name="Google Shape;1004;p53"/>
          <p:cNvSpPr/>
          <p:nvPr/>
        </p:nvSpPr>
        <p:spPr>
          <a:xfrm>
            <a:off x="6954734" y="2360362"/>
            <a:ext cx="1793631" cy="656492"/>
          </a:xfrm>
          <a:prstGeom prst="wedgeRoundRectCallout">
            <a:avLst>
              <a:gd fmla="val -67615" name="adj1"/>
              <a:gd fmla="val 65072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3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답[Label]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4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011" name="Google Shape;1011;p54"/>
          <p:cNvSpPr/>
          <p:nvPr/>
        </p:nvSpPr>
        <p:spPr>
          <a:xfrm>
            <a:off x="1118291" y="2338714"/>
            <a:ext cx="2638276" cy="204926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(알고리즘)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54"/>
          <p:cNvSpPr/>
          <p:nvPr/>
        </p:nvSpPr>
        <p:spPr>
          <a:xfrm>
            <a:off x="319429" y="4630263"/>
            <a:ext cx="4235977" cy="54992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KNN 분류 </a:t>
            </a: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모델을 사용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54"/>
          <p:cNvSpPr/>
          <p:nvPr/>
        </p:nvSpPr>
        <p:spPr>
          <a:xfrm>
            <a:off x="4188072" y="2148214"/>
            <a:ext cx="7312307" cy="2284312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knn_model=KNeighborsClassifier(n_neighbors=1)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knn_model.fit(문제 , 답)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knn_model.predict(예측값을 얻고 싶은 데이터 )</a:t>
            </a:r>
            <a:endParaRPr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score=metrics.accuracy_score(실제답, 예측결과 )</a:t>
            </a:r>
            <a:endParaRPr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54"/>
          <p:cNvSpPr/>
          <p:nvPr/>
        </p:nvSpPr>
        <p:spPr>
          <a:xfrm>
            <a:off x="845723" y="1221153"/>
            <a:ext cx="4994637" cy="54992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논리게이트 연산 학습하기</a:t>
            </a:r>
            <a:endParaRPr sz="2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54"/>
          <p:cNvSpPr txBox="1"/>
          <p:nvPr/>
        </p:nvSpPr>
        <p:spPr>
          <a:xfrm>
            <a:off x="1174105" y="177758"/>
            <a:ext cx="43925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논리게이트 연산 학습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5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022" name="Google Shape;1022;p55"/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5"/>
          <p:cNvSpPr txBox="1"/>
          <p:nvPr/>
        </p:nvSpPr>
        <p:spPr>
          <a:xfrm>
            <a:off x="863176" y="1278282"/>
            <a:ext cx="42790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4" name="Google Shape;1024;p55"/>
          <p:cNvGrpSpPr/>
          <p:nvPr/>
        </p:nvGrpSpPr>
        <p:grpSpPr>
          <a:xfrm>
            <a:off x="2474465" y="1914794"/>
            <a:ext cx="7247828" cy="3584183"/>
            <a:chOff x="1777180" y="1811643"/>
            <a:chExt cx="7247828" cy="3075690"/>
          </a:xfrm>
        </p:grpSpPr>
        <p:sp>
          <p:nvSpPr>
            <p:cNvPr id="1025" name="Google Shape;1025;p55"/>
            <p:cNvSpPr/>
            <p:nvPr/>
          </p:nvSpPr>
          <p:spPr>
            <a:xfrm>
              <a:off x="1777180" y="1811643"/>
              <a:ext cx="7247828" cy="419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25" lIns="117875" spcFirstLastPara="1" rIns="117875" wrap="square" tIns="589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1. Problem Identification(문제정의)</a:t>
              </a:r>
              <a:endParaRPr/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1777180" y="2272469"/>
              <a:ext cx="7247828" cy="419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25" lIns="117875" spcFirstLastPara="1" rIns="117875" wrap="square" tIns="589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2. Data Collect(데이터 수집)</a:t>
              </a:r>
              <a:endParaRPr/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1777180" y="2697178"/>
              <a:ext cx="7247828" cy="419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25" lIns="117875" spcFirstLastPara="1" rIns="117875" wrap="square" tIns="589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3. Data Preprocessing(데이터 전처리)</a:t>
              </a:r>
              <a:endParaRPr/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1777180" y="3145514"/>
              <a:ext cx="7247828" cy="419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25" lIns="117875" spcFirstLastPara="1" rIns="117875" wrap="square" tIns="589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4. EDA(탐색적 데이터분석)</a:t>
              </a:r>
              <a:endParaRPr/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1777180" y="3582713"/>
              <a:ext cx="7247828" cy="419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25" lIns="117875" spcFirstLastPara="1" rIns="117875" wrap="square" tIns="589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5. Model 선택, Hyper Parameter 조정</a:t>
              </a:r>
              <a:endPara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1777180" y="4031049"/>
              <a:ext cx="7247828" cy="419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25" lIns="117875" spcFirstLastPara="1" rIns="117875" wrap="square" tIns="589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6. Training(학습)</a:t>
              </a:r>
              <a:endParaRPr/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1777180" y="4468248"/>
              <a:ext cx="7247828" cy="419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25" lIns="117875" spcFirstLastPara="1" rIns="117875" wrap="square" tIns="589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7. Evaluation(평가)</a:t>
              </a: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6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038" name="Google Shape;1038;p56"/>
          <p:cNvSpPr txBox="1"/>
          <p:nvPr/>
        </p:nvSpPr>
        <p:spPr>
          <a:xfrm>
            <a:off x="1174105" y="177758"/>
            <a:ext cx="31165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56"/>
          <p:cNvSpPr/>
          <p:nvPr/>
        </p:nvSpPr>
        <p:spPr>
          <a:xfrm>
            <a:off x="1596869" y="1867766"/>
            <a:ext cx="9375931" cy="2650501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비즈니스 목적 정의모델을 어떻게 사용해 이익을 얻을까?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현재 솔루션의 구성 파악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지도 vs 비지도 vs 강화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분류 vs 회귀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56"/>
          <p:cNvSpPr txBox="1"/>
          <p:nvPr/>
        </p:nvSpPr>
        <p:spPr>
          <a:xfrm>
            <a:off x="863175" y="1278282"/>
            <a:ext cx="78129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머신러닝 과정 </a:t>
            </a:r>
            <a:r>
              <a:rPr lang="ko-KR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1. Problem Identification(문제정의)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7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047" name="Google Shape;1047;p57"/>
          <p:cNvSpPr txBox="1"/>
          <p:nvPr/>
        </p:nvSpPr>
        <p:spPr>
          <a:xfrm>
            <a:off x="1174105" y="177758"/>
            <a:ext cx="248497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분류와 회귀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57"/>
          <p:cNvSpPr/>
          <p:nvPr/>
        </p:nvSpPr>
        <p:spPr>
          <a:xfrm>
            <a:off x="845723" y="1221153"/>
            <a:ext cx="4994637" cy="54992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Q. 분류? 회귀?</a:t>
            </a:r>
            <a:endParaRPr sz="2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57"/>
          <p:cNvSpPr/>
          <p:nvPr/>
        </p:nvSpPr>
        <p:spPr>
          <a:xfrm>
            <a:off x="3002823" y="2719655"/>
            <a:ext cx="6580791" cy="1103924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다음 학기 성적 점수를 예측하려면 </a:t>
            </a:r>
            <a:endParaRPr b="1" sz="3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어떤 특성이 필요할까?</a:t>
            </a:r>
            <a:endParaRPr/>
          </a:p>
        </p:txBody>
      </p:sp>
      <p:cxnSp>
        <p:nvCxnSpPr>
          <p:cNvPr id="1050" name="Google Shape;1050;p57"/>
          <p:cNvCxnSpPr/>
          <p:nvPr/>
        </p:nvCxnSpPr>
        <p:spPr>
          <a:xfrm rot="10800000">
            <a:off x="7520098" y="2330566"/>
            <a:ext cx="0" cy="451132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51" name="Google Shape;1051;p57"/>
          <p:cNvSpPr/>
          <p:nvPr/>
        </p:nvSpPr>
        <p:spPr>
          <a:xfrm>
            <a:off x="6871190" y="1801768"/>
            <a:ext cx="1276592" cy="54992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회귀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57"/>
          <p:cNvSpPr/>
          <p:nvPr/>
        </p:nvSpPr>
        <p:spPr>
          <a:xfrm>
            <a:off x="1927979" y="4106108"/>
            <a:ext cx="8591700" cy="980814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직전 학기 성적, 알바 진행 여부, 연애,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잠자는 시간, 출석률, 학교와 집 사이 거리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57"/>
          <p:cNvSpPr/>
          <p:nvPr/>
        </p:nvSpPr>
        <p:spPr>
          <a:xfrm>
            <a:off x="7124700" y="2761356"/>
            <a:ext cx="800100" cy="477143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060" name="Google Shape;1060;p58"/>
          <p:cNvSpPr txBox="1"/>
          <p:nvPr/>
        </p:nvSpPr>
        <p:spPr>
          <a:xfrm>
            <a:off x="1174105" y="177758"/>
            <a:ext cx="31165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58"/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머신러닝 과정 </a:t>
            </a:r>
            <a:r>
              <a:rPr lang="ko-KR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2. Data Collect(데이터 수집)</a:t>
            </a:r>
            <a:endParaRPr/>
          </a:p>
        </p:txBody>
      </p:sp>
      <p:sp>
        <p:nvSpPr>
          <p:cNvPr id="1062" name="Google Shape;1062;p58"/>
          <p:cNvSpPr/>
          <p:nvPr/>
        </p:nvSpPr>
        <p:spPr>
          <a:xfrm>
            <a:off x="2229305" y="2034029"/>
            <a:ext cx="6932795" cy="3288561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File (CSV, XML, JSON)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Web Crawler (뉴스, SNS, 블로그)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IoT 센서를 통한 수집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59"/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9"/>
          <p:cNvSpPr txBox="1"/>
          <p:nvPr/>
        </p:nvSpPr>
        <p:spPr>
          <a:xfrm>
            <a:off x="863175" y="1278282"/>
            <a:ext cx="80346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머신러닝 과정 </a:t>
            </a:r>
            <a:r>
              <a:rPr lang="ko-KR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3.  Data Preprocessing(데이터 전처리)</a:t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1322957" y="1880534"/>
            <a:ext cx="10181467" cy="2650501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결측치, 이상치 처리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Feature Engineering (특성공학): Scaling (단위 변환)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Encoding (범주형 -&gt; 수치형), Binning (수치형 -&gt; 범주형)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Transform (새로운 속성 추출),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 txBox="1"/>
          <p:nvPr/>
        </p:nvSpPr>
        <p:spPr>
          <a:xfrm>
            <a:off x="3865934" y="1125254"/>
            <a:ext cx="446949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Turing Test (튜링 테스트)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기계가 인간과 비슷하게 대화가 가능하다면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기계에 지능이 있다고 인정하는 방식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6"/>
          <p:cNvGrpSpPr/>
          <p:nvPr/>
        </p:nvGrpSpPr>
        <p:grpSpPr>
          <a:xfrm>
            <a:off x="2321169" y="2698837"/>
            <a:ext cx="7548113" cy="3830273"/>
            <a:chOff x="2321169" y="2698837"/>
            <a:chExt cx="7548113" cy="3830273"/>
          </a:xfrm>
        </p:grpSpPr>
        <p:cxnSp>
          <p:nvCxnSpPr>
            <p:cNvPr id="226" name="Google Shape;226;p6"/>
            <p:cNvCxnSpPr/>
            <p:nvPr/>
          </p:nvCxnSpPr>
          <p:spPr>
            <a:xfrm>
              <a:off x="5126806" y="2698837"/>
              <a:ext cx="0" cy="3792398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6"/>
            <p:cNvCxnSpPr>
              <a:endCxn id="228" idx="1"/>
            </p:cNvCxnSpPr>
            <p:nvPr/>
          </p:nvCxnSpPr>
          <p:spPr>
            <a:xfrm rot="10800000">
              <a:off x="2321169" y="4620168"/>
              <a:ext cx="2805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9" name="Google Shape;229;p6"/>
            <p:cNvSpPr txBox="1"/>
            <p:nvPr/>
          </p:nvSpPr>
          <p:spPr>
            <a:xfrm>
              <a:off x="3159936" y="5738886"/>
              <a:ext cx="90601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사람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" name="Google Shape;230;p6"/>
            <p:cNvCxnSpPr/>
            <p:nvPr/>
          </p:nvCxnSpPr>
          <p:spPr>
            <a:xfrm>
              <a:off x="5988818" y="3710654"/>
              <a:ext cx="1208932" cy="649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" name="Google Shape;231;p6"/>
            <p:cNvCxnSpPr/>
            <p:nvPr/>
          </p:nvCxnSpPr>
          <p:spPr>
            <a:xfrm>
              <a:off x="5988818" y="5435315"/>
              <a:ext cx="1208932" cy="8556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p6"/>
            <p:cNvCxnSpPr/>
            <p:nvPr/>
          </p:nvCxnSpPr>
          <p:spPr>
            <a:xfrm>
              <a:off x="7197750" y="3733606"/>
              <a:ext cx="0" cy="1701709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6"/>
            <p:cNvCxnSpPr/>
            <p:nvPr/>
          </p:nvCxnSpPr>
          <p:spPr>
            <a:xfrm rot="10800000">
              <a:off x="7197750" y="4584459"/>
              <a:ext cx="864096" cy="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pic>
          <p:nvPicPr>
            <p:cNvPr descr="컴퓨터" id="234" name="Google Shape;234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53614" y="2857406"/>
              <a:ext cx="1026495" cy="1026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사용자"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78570" y="4686896"/>
              <a:ext cx="1062511" cy="1062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사용자"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38969" y="3732389"/>
              <a:ext cx="1062511" cy="1062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6"/>
            <p:cNvSpPr txBox="1"/>
            <p:nvPr/>
          </p:nvSpPr>
          <p:spPr>
            <a:xfrm>
              <a:off x="8065052" y="4682752"/>
              <a:ext cx="156004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심판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(피험자)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 txBox="1"/>
            <p:nvPr/>
          </p:nvSpPr>
          <p:spPr>
            <a:xfrm>
              <a:off x="3192003" y="3743367"/>
              <a:ext cx="90601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기계</a:t>
              </a: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2321169" y="2711225"/>
              <a:ext cx="7548113" cy="3817885"/>
            </a:xfrm>
            <a:prstGeom prst="rect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컴퓨터" id="239" name="Google Shape;2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403" y="3411696"/>
            <a:ext cx="597917" cy="597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컴퓨터" id="240" name="Google Shape;2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8944" y="5134829"/>
            <a:ext cx="597917" cy="59791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"/>
          <p:cNvSpPr txBox="1"/>
          <p:nvPr/>
        </p:nvSpPr>
        <p:spPr>
          <a:xfrm>
            <a:off x="957263" y="268665"/>
            <a:ext cx="45096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Turing Test(튜링 테스트)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0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078" name="Google Shape;1078;p60"/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0"/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머신러닝 과정 </a:t>
            </a:r>
            <a:r>
              <a:rPr lang="ko-KR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4. EDA(탐색적 데이터분석)</a:t>
            </a:r>
            <a:endParaRPr/>
          </a:p>
        </p:txBody>
      </p:sp>
      <p:sp>
        <p:nvSpPr>
          <p:cNvPr id="1080" name="Google Shape;1080;p60"/>
          <p:cNvSpPr/>
          <p:nvPr/>
        </p:nvSpPr>
        <p:spPr>
          <a:xfrm>
            <a:off x="1885685" y="2123722"/>
            <a:ext cx="7646854" cy="2273475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기술통계, 변수간 상관관계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시각화: pandas, matplotlib, seaborn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Feature Selection (사용할 특성 선택)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1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087" name="Google Shape;1087;p61"/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1"/>
          <p:cNvSpPr txBox="1"/>
          <p:nvPr/>
        </p:nvSpPr>
        <p:spPr>
          <a:xfrm>
            <a:off x="863175" y="1278282"/>
            <a:ext cx="83339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머신러닝 과정 </a:t>
            </a:r>
            <a:r>
              <a:rPr lang="ko-KR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5. Model 선택, Hyper Parameter 조정</a:t>
            </a:r>
            <a:endParaRPr sz="2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1"/>
          <p:cNvSpPr/>
          <p:nvPr/>
        </p:nvSpPr>
        <p:spPr>
          <a:xfrm>
            <a:off x="1194063" y="1953000"/>
            <a:ext cx="10523016" cy="313525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목적에 맞는 적절한 모델 선택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KNN, SVM, Linear Regression, Ridge, Lasso, Decision Tree, Random forest, CNN, RNN …   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Hyper Parameter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model의 성능을 개선하기위해 사람이 직접 넣는 parameter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2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096" name="Google Shape;1096;p62"/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2"/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머신러닝 과정 </a:t>
            </a:r>
            <a:r>
              <a:rPr lang="ko-KR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6. Model Training(학습)</a:t>
            </a:r>
            <a:endParaRPr/>
          </a:p>
        </p:txBody>
      </p:sp>
      <p:sp>
        <p:nvSpPr>
          <p:cNvPr id="1098" name="Google Shape;1098;p62"/>
          <p:cNvSpPr/>
          <p:nvPr/>
        </p:nvSpPr>
        <p:spPr>
          <a:xfrm>
            <a:off x="1669562" y="2152528"/>
            <a:ext cx="8195407" cy="1842588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model.fit(X_train,y_train)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train 데이터와 test 데이터를 7:3 정도로 나눔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model.predict (X_test)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3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105" name="Google Shape;1105;p63"/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3"/>
          <p:cNvSpPr/>
          <p:nvPr/>
        </p:nvSpPr>
        <p:spPr>
          <a:xfrm>
            <a:off x="2437418" y="2283251"/>
            <a:ext cx="8499406" cy="3980946"/>
          </a:xfrm>
          <a:prstGeom prst="rect">
            <a:avLst/>
          </a:prstGeom>
          <a:noFill/>
          <a:ln cap="flat" cmpd="sng" w="762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7" name="Google Shape;1107;p63"/>
          <p:cNvCxnSpPr/>
          <p:nvPr/>
        </p:nvCxnSpPr>
        <p:spPr>
          <a:xfrm>
            <a:off x="9311526" y="2283248"/>
            <a:ext cx="0" cy="3980946"/>
          </a:xfrm>
          <a:prstGeom prst="straightConnector1">
            <a:avLst/>
          </a:prstGeom>
          <a:noFill/>
          <a:ln cap="flat" cmpd="sng" w="57150">
            <a:solidFill>
              <a:srgbClr val="262626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08" name="Google Shape;1108;p63"/>
          <p:cNvCxnSpPr/>
          <p:nvPr/>
        </p:nvCxnSpPr>
        <p:spPr>
          <a:xfrm>
            <a:off x="2437418" y="5205952"/>
            <a:ext cx="8499406" cy="0"/>
          </a:xfrm>
          <a:prstGeom prst="straightConnector1">
            <a:avLst/>
          </a:prstGeom>
          <a:noFill/>
          <a:ln cap="flat" cmpd="sng" w="57150">
            <a:solidFill>
              <a:srgbClr val="26262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09" name="Google Shape;1109;p63"/>
          <p:cNvSpPr/>
          <p:nvPr/>
        </p:nvSpPr>
        <p:spPr>
          <a:xfrm>
            <a:off x="3814791" y="1186640"/>
            <a:ext cx="4064934" cy="980814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Feature, 독립변수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3"/>
          <p:cNvSpPr/>
          <p:nvPr/>
        </p:nvSpPr>
        <p:spPr>
          <a:xfrm>
            <a:off x="8684949" y="1186640"/>
            <a:ext cx="3020705" cy="980814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Label, 종속변수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3"/>
          <p:cNvSpPr/>
          <p:nvPr/>
        </p:nvSpPr>
        <p:spPr>
          <a:xfrm>
            <a:off x="3797993" y="3241707"/>
            <a:ext cx="4064934" cy="54992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1112" name="Google Shape;1112;p63"/>
          <p:cNvSpPr/>
          <p:nvPr/>
        </p:nvSpPr>
        <p:spPr>
          <a:xfrm>
            <a:off x="3814791" y="5344218"/>
            <a:ext cx="4064934" cy="54992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13" name="Google Shape;1113;p63"/>
          <p:cNvSpPr/>
          <p:nvPr/>
        </p:nvSpPr>
        <p:spPr>
          <a:xfrm>
            <a:off x="755538" y="1154071"/>
            <a:ext cx="3599733" cy="488371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트레인,테스트 데이터</a:t>
            </a:r>
            <a:endParaRPr sz="2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4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120" name="Google Shape;1120;p64"/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4"/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머신러닝 과정 </a:t>
            </a:r>
            <a:r>
              <a:rPr lang="ko-KR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7. Evaluation(평가)</a:t>
            </a:r>
            <a:endParaRPr/>
          </a:p>
        </p:txBody>
      </p:sp>
      <p:sp>
        <p:nvSpPr>
          <p:cNvPr id="1122" name="Google Shape;1122;p64"/>
          <p:cNvSpPr/>
          <p:nvPr/>
        </p:nvSpPr>
        <p:spPr>
          <a:xfrm>
            <a:off x="1043527" y="2488765"/>
            <a:ext cx="5359834" cy="264223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accuracy(정확도)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recall(재현율)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precision(정밀도)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f1 score</a:t>
            </a:r>
            <a:endParaRPr/>
          </a:p>
        </p:txBody>
      </p:sp>
      <p:sp>
        <p:nvSpPr>
          <p:cNvPr id="1123" name="Google Shape;1123;p64"/>
          <p:cNvSpPr/>
          <p:nvPr/>
        </p:nvSpPr>
        <p:spPr>
          <a:xfrm>
            <a:off x="6095999" y="2488765"/>
            <a:ext cx="5695507" cy="2558169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MSE(Mean Squared Error)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RMSE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(Root Mean Squared Error)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 (R Square)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4"/>
          <p:cNvSpPr txBox="1"/>
          <p:nvPr/>
        </p:nvSpPr>
        <p:spPr>
          <a:xfrm>
            <a:off x="1043527" y="2181435"/>
            <a:ext cx="9727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분류</a:t>
            </a:r>
            <a:endParaRPr/>
          </a:p>
        </p:txBody>
      </p:sp>
      <p:sp>
        <p:nvSpPr>
          <p:cNvPr id="1125" name="Google Shape;1125;p64"/>
          <p:cNvSpPr txBox="1"/>
          <p:nvPr/>
        </p:nvSpPr>
        <p:spPr>
          <a:xfrm>
            <a:off x="6096000" y="2163844"/>
            <a:ext cx="9727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회귀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132" name="Google Shape;1132;p65"/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3" name="Google Shape;1133;p65"/>
          <p:cNvGrpSpPr/>
          <p:nvPr/>
        </p:nvGrpSpPr>
        <p:grpSpPr>
          <a:xfrm>
            <a:off x="482172" y="1039156"/>
            <a:ext cx="10855073" cy="5336756"/>
            <a:chOff x="553083" y="1020697"/>
            <a:chExt cx="10855073" cy="5336756"/>
          </a:xfrm>
        </p:grpSpPr>
        <p:cxnSp>
          <p:nvCxnSpPr>
            <p:cNvPr id="1134" name="Google Shape;1134;p65"/>
            <p:cNvCxnSpPr>
              <a:endCxn id="1135" idx="3"/>
            </p:cNvCxnSpPr>
            <p:nvPr/>
          </p:nvCxnSpPr>
          <p:spPr>
            <a:xfrm rot="-5400000">
              <a:off x="9646096" y="4312735"/>
              <a:ext cx="3216300" cy="168300"/>
            </a:xfrm>
            <a:prstGeom prst="bentConnector4">
              <a:avLst>
                <a:gd fmla="val -11921" name="adj1"/>
                <a:gd fmla="val 484346" name="adj2"/>
              </a:avLst>
            </a:prstGeom>
            <a:noFill/>
            <a:ln cap="flat" cmpd="sng" w="57150">
              <a:solidFill>
                <a:srgbClr val="AEABA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pic>
          <p:nvPicPr>
            <p:cNvPr descr="지구에 대한 이미지 검색결과" id="1136" name="Google Shape;1136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2948" y="4700427"/>
              <a:ext cx="1641057" cy="1641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7" name="Google Shape;1137;p65"/>
            <p:cNvSpPr/>
            <p:nvPr/>
          </p:nvSpPr>
          <p:spPr>
            <a:xfrm>
              <a:off x="3229643" y="2333441"/>
              <a:ext cx="2179972" cy="910588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6250" lIns="112525" spcFirstLastPara="1" rIns="112525" wrap="square" tIns="56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3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전처리</a:t>
              </a:r>
              <a:endParaRPr sz="233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65"/>
            <p:cNvSpPr/>
            <p:nvPr/>
          </p:nvSpPr>
          <p:spPr>
            <a:xfrm>
              <a:off x="5953357" y="2333441"/>
              <a:ext cx="2179972" cy="910588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6250" lIns="112525" spcFirstLastPara="1" rIns="112525" wrap="square" tIns="562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3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정제된</a:t>
              </a:r>
              <a:endParaRPr sz="233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3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set</a:t>
              </a:r>
              <a:endParaRPr/>
            </a:p>
          </p:txBody>
        </p:sp>
        <p:cxnSp>
          <p:nvCxnSpPr>
            <p:cNvPr id="1139" name="Google Shape;1139;p65"/>
            <p:cNvCxnSpPr>
              <a:stCxn id="1136" idx="0"/>
              <a:endCxn id="1140" idx="2"/>
            </p:cNvCxnSpPr>
            <p:nvPr/>
          </p:nvCxnSpPr>
          <p:spPr>
            <a:xfrm flipH="1" rot="10800000">
              <a:off x="1553477" y="4505127"/>
              <a:ext cx="89700" cy="1953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41" name="Google Shape;1141;p65"/>
            <p:cNvCxnSpPr>
              <a:stCxn id="1138" idx="0"/>
              <a:endCxn id="1142" idx="2"/>
            </p:cNvCxnSpPr>
            <p:nvPr/>
          </p:nvCxnSpPr>
          <p:spPr>
            <a:xfrm rot="10800000">
              <a:off x="7043343" y="1931141"/>
              <a:ext cx="0" cy="402300"/>
            </a:xfrm>
            <a:prstGeom prst="straightConnector1">
              <a:avLst/>
            </a:prstGeom>
            <a:noFill/>
            <a:ln cap="flat" cmpd="sng" w="57150">
              <a:solidFill>
                <a:srgbClr val="AEABA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1143" name="Google Shape;1143;p65"/>
            <p:cNvGrpSpPr/>
            <p:nvPr/>
          </p:nvGrpSpPr>
          <p:grpSpPr>
            <a:xfrm>
              <a:off x="553083" y="1020697"/>
              <a:ext cx="10855073" cy="5336756"/>
              <a:chOff x="525288" y="497424"/>
              <a:chExt cx="10855073" cy="5336756"/>
            </a:xfrm>
          </p:grpSpPr>
          <p:sp>
            <p:nvSpPr>
              <p:cNvPr id="1140" name="Google Shape;1140;p65"/>
              <p:cNvSpPr/>
              <p:nvPr/>
            </p:nvSpPr>
            <p:spPr>
              <a:xfrm>
                <a:off x="525288" y="3071203"/>
                <a:ext cx="2179970" cy="910588"/>
              </a:xfrm>
              <a:prstGeom prst="round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56250" lIns="112525" spcFirstLastPara="1" rIns="112525" wrap="square" tIns="562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문제정의</a:t>
                </a:r>
                <a:endParaRPr/>
              </a:p>
            </p:txBody>
          </p:sp>
          <p:sp>
            <p:nvSpPr>
              <p:cNvPr id="1144" name="Google Shape;1144;p65"/>
              <p:cNvSpPr/>
              <p:nvPr/>
            </p:nvSpPr>
            <p:spPr>
              <a:xfrm>
                <a:off x="533251" y="1810168"/>
                <a:ext cx="2179970" cy="910588"/>
              </a:xfrm>
              <a:prstGeom prst="round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56250" lIns="112525" spcFirstLastPara="1" rIns="112525" wrap="square" tIns="562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Raw data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수집</a:t>
                </a:r>
                <a:endParaRPr/>
              </a:p>
            </p:txBody>
          </p:sp>
          <p:cxnSp>
            <p:nvCxnSpPr>
              <p:cNvPr id="1145" name="Google Shape;1145;p65"/>
              <p:cNvCxnSpPr>
                <a:stCxn id="1140" idx="0"/>
                <a:endCxn id="1144" idx="2"/>
              </p:cNvCxnSpPr>
              <p:nvPr/>
            </p:nvCxnSpPr>
            <p:spPr>
              <a:xfrm flipH="1" rot="10800000">
                <a:off x="1615273" y="2720803"/>
                <a:ext cx="8100" cy="3504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146" name="Google Shape;1146;p65"/>
              <p:cNvCxnSpPr>
                <a:stCxn id="1144" idx="3"/>
                <a:endCxn id="1137" idx="1"/>
              </p:cNvCxnSpPr>
              <p:nvPr/>
            </p:nvCxnSpPr>
            <p:spPr>
              <a:xfrm>
                <a:off x="2713221" y="2265462"/>
                <a:ext cx="4887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147" name="Google Shape;1147;p65"/>
              <p:cNvCxnSpPr>
                <a:stCxn id="1137" idx="3"/>
                <a:endCxn id="1138" idx="1"/>
              </p:cNvCxnSpPr>
              <p:nvPr/>
            </p:nvCxnSpPr>
            <p:spPr>
              <a:xfrm>
                <a:off x="5381820" y="2265462"/>
                <a:ext cx="543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142" name="Google Shape;1142;p65"/>
              <p:cNvSpPr/>
              <p:nvPr/>
            </p:nvSpPr>
            <p:spPr>
              <a:xfrm>
                <a:off x="5925562" y="497424"/>
                <a:ext cx="2179972" cy="910588"/>
              </a:xfrm>
              <a:prstGeom prst="round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56250" lIns="112525" spcFirstLastPara="1" rIns="112525" wrap="square" tIns="562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EDA</a:t>
                </a:r>
                <a:endParaRPr/>
              </a:p>
            </p:txBody>
          </p:sp>
          <p:cxnSp>
            <p:nvCxnSpPr>
              <p:cNvPr id="1148" name="Google Shape;1148;p65"/>
              <p:cNvCxnSpPr>
                <a:stCxn id="1142" idx="1"/>
                <a:endCxn id="1137" idx="0"/>
              </p:cNvCxnSpPr>
              <p:nvPr/>
            </p:nvCxnSpPr>
            <p:spPr>
              <a:xfrm flipH="1">
                <a:off x="4291762" y="952718"/>
                <a:ext cx="1633800" cy="857400"/>
              </a:xfrm>
              <a:prstGeom prst="bentConnector2">
                <a:avLst/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135" name="Google Shape;1135;p65"/>
              <p:cNvSpPr/>
              <p:nvPr/>
            </p:nvSpPr>
            <p:spPr>
              <a:xfrm>
                <a:off x="8799055" y="1674112"/>
                <a:ext cx="2511546" cy="1182699"/>
              </a:xfrm>
              <a:prstGeom prst="round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56250" lIns="112525" spcFirstLastPara="1" rIns="112525" wrap="square" tIns="562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Model 선택 및</a:t>
                </a:r>
                <a:endParaRPr sz="233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Hyper Parameter 조정</a:t>
                </a:r>
                <a:endParaRPr sz="233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49" name="Google Shape;1149;p65"/>
              <p:cNvCxnSpPr>
                <a:stCxn id="1138" idx="3"/>
                <a:endCxn id="1135" idx="1"/>
              </p:cNvCxnSpPr>
              <p:nvPr/>
            </p:nvCxnSpPr>
            <p:spPr>
              <a:xfrm>
                <a:off x="8105534" y="2265462"/>
                <a:ext cx="693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150" name="Google Shape;1150;p65"/>
              <p:cNvCxnSpPr>
                <a:stCxn id="1142" idx="3"/>
                <a:endCxn id="1135" idx="0"/>
              </p:cNvCxnSpPr>
              <p:nvPr/>
            </p:nvCxnSpPr>
            <p:spPr>
              <a:xfrm>
                <a:off x="8105534" y="952718"/>
                <a:ext cx="1949400" cy="721500"/>
              </a:xfrm>
              <a:prstGeom prst="bentConnector2">
                <a:avLst/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65"/>
              <p:cNvSpPr/>
              <p:nvPr/>
            </p:nvSpPr>
            <p:spPr>
              <a:xfrm>
                <a:off x="8868813" y="3363786"/>
                <a:ext cx="2511547" cy="910588"/>
              </a:xfrm>
              <a:prstGeom prst="round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56250" lIns="112525" spcFirstLastPara="1" rIns="112525" wrap="square" tIns="562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Model 학습</a:t>
                </a:r>
                <a:endParaRPr sz="233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65"/>
              <p:cNvSpPr/>
              <p:nvPr/>
            </p:nvSpPr>
            <p:spPr>
              <a:xfrm>
                <a:off x="8868814" y="4719757"/>
                <a:ext cx="2511547" cy="910588"/>
              </a:xfrm>
              <a:prstGeom prst="round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56250" lIns="112525" spcFirstLastPara="1" rIns="112525" wrap="square" tIns="562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Model 평가</a:t>
                </a:r>
                <a:endParaRPr sz="233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53" name="Google Shape;1153;p65"/>
              <p:cNvCxnSpPr>
                <a:stCxn id="1135" idx="2"/>
              </p:cNvCxnSpPr>
              <p:nvPr/>
            </p:nvCxnSpPr>
            <p:spPr>
              <a:xfrm flipH="1">
                <a:off x="10052428" y="2856811"/>
                <a:ext cx="2400" cy="5070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154" name="Google Shape;1154;p65"/>
              <p:cNvCxnSpPr>
                <a:stCxn id="1151" idx="2"/>
                <a:endCxn id="1152" idx="0"/>
              </p:cNvCxnSpPr>
              <p:nvPr/>
            </p:nvCxnSpPr>
            <p:spPr>
              <a:xfrm>
                <a:off x="10124587" y="4274374"/>
                <a:ext cx="0" cy="445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155" name="Google Shape;1155;p65"/>
              <p:cNvCxnSpPr>
                <a:stCxn id="1152" idx="1"/>
                <a:endCxn id="1156" idx="3"/>
              </p:cNvCxnSpPr>
              <p:nvPr/>
            </p:nvCxnSpPr>
            <p:spPr>
              <a:xfrm rot="10800000">
                <a:off x="6772714" y="4332351"/>
                <a:ext cx="2096100" cy="842700"/>
              </a:xfrm>
              <a:prstGeom prst="bentConnector3">
                <a:avLst>
                  <a:gd fmla="val 51326" name="adj1"/>
                </a:avLst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156" name="Google Shape;1156;p65"/>
              <p:cNvSpPr/>
              <p:nvPr/>
            </p:nvSpPr>
            <p:spPr>
              <a:xfrm>
                <a:off x="4261162" y="3876944"/>
                <a:ext cx="2511547" cy="910588"/>
              </a:xfrm>
              <a:prstGeom prst="round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56250" lIns="112525" spcFirstLastPara="1" rIns="112525" wrap="square" tIns="562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서비스화</a:t>
                </a:r>
                <a:endParaRPr sz="233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(Web/Mobile)</a:t>
                </a:r>
                <a:endParaRPr/>
              </a:p>
            </p:txBody>
          </p:sp>
          <p:sp>
            <p:nvSpPr>
              <p:cNvPr id="1157" name="Google Shape;1157;p65"/>
              <p:cNvSpPr/>
              <p:nvPr/>
            </p:nvSpPr>
            <p:spPr>
              <a:xfrm>
                <a:off x="4261161" y="4923592"/>
                <a:ext cx="2511547" cy="910588"/>
              </a:xfrm>
              <a:prstGeom prst="round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56250" lIns="112525" spcFirstLastPara="1" rIns="112525" wrap="square" tIns="562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의사결정을 위한</a:t>
                </a:r>
                <a:endParaRPr sz="233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39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보고서 (시각화)</a:t>
                </a:r>
                <a:endParaRPr/>
              </a:p>
            </p:txBody>
          </p:sp>
          <p:cxnSp>
            <p:nvCxnSpPr>
              <p:cNvPr id="1158" name="Google Shape;1158;p65"/>
              <p:cNvCxnSpPr>
                <a:stCxn id="1152" idx="1"/>
                <a:endCxn id="1157" idx="3"/>
              </p:cNvCxnSpPr>
              <p:nvPr/>
            </p:nvCxnSpPr>
            <p:spPr>
              <a:xfrm flipH="1">
                <a:off x="6772714" y="5175051"/>
                <a:ext cx="2096100" cy="203700"/>
              </a:xfrm>
              <a:prstGeom prst="bentConnector3">
                <a:avLst>
                  <a:gd fmla="val 51326" name="adj1"/>
                </a:avLst>
              </a:prstGeom>
              <a:noFill/>
              <a:ln cap="flat" cmpd="sng" w="57150">
                <a:solidFill>
                  <a:srgbClr val="AEABAB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1159" name="Google Shape;1159;p65"/>
            <p:cNvCxnSpPr>
              <a:stCxn id="1156" idx="1"/>
              <a:endCxn id="1136" idx="3"/>
            </p:cNvCxnSpPr>
            <p:nvPr/>
          </p:nvCxnSpPr>
          <p:spPr>
            <a:xfrm flipH="1">
              <a:off x="2374057" y="4855511"/>
              <a:ext cx="1914900" cy="6654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60" name="Google Shape;1160;p65"/>
            <p:cNvCxnSpPr>
              <a:stCxn id="1157" idx="1"/>
              <a:endCxn id="1136" idx="3"/>
            </p:cNvCxnSpPr>
            <p:nvPr/>
          </p:nvCxnSpPr>
          <p:spPr>
            <a:xfrm rot="10800000">
              <a:off x="2374056" y="5520859"/>
              <a:ext cx="1914900" cy="3813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161" name="Google Shape;1161;p65"/>
            <p:cNvSpPr txBox="1"/>
            <p:nvPr/>
          </p:nvSpPr>
          <p:spPr>
            <a:xfrm>
              <a:off x="845926" y="1250885"/>
              <a:ext cx="70026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0090D0"/>
                  </a:solidFill>
                  <a:latin typeface="Arial"/>
                  <a:ea typeface="Arial"/>
                  <a:cs typeface="Arial"/>
                  <a:sym typeface="Arial"/>
                </a:rPr>
                <a:t>머신러닝 과정 </a:t>
              </a:r>
              <a:endParaRPr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6"/>
          <p:cNvSpPr/>
          <p:nvPr/>
        </p:nvSpPr>
        <p:spPr>
          <a:xfrm>
            <a:off x="242522" y="142195"/>
            <a:ext cx="739805" cy="707886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66"/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머신러닝 과정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6"/>
          <p:cNvSpPr/>
          <p:nvPr/>
        </p:nvSpPr>
        <p:spPr>
          <a:xfrm>
            <a:off x="2926191" y="1210072"/>
            <a:ext cx="6339617" cy="611482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090D0"/>
                </a:solidFill>
                <a:latin typeface="Arial"/>
                <a:ea typeface="Arial"/>
                <a:cs typeface="Arial"/>
                <a:sym typeface="Arial"/>
              </a:rPr>
              <a:t>비만도 데이터 이용 학습해 보자</a:t>
            </a:r>
            <a:endParaRPr sz="32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6"/>
          <p:cNvSpPr/>
          <p:nvPr/>
        </p:nvSpPr>
        <p:spPr>
          <a:xfrm>
            <a:off x="6578739" y="3131992"/>
            <a:ext cx="4096949" cy="1103924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117875" spcFirstLastPara="1" rIns="117875" wrap="square" tIns="58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회귀 문제?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분류 문제?</a:t>
            </a:r>
            <a:endParaRPr/>
          </a:p>
        </p:txBody>
      </p:sp>
      <p:sp>
        <p:nvSpPr>
          <p:cNvPr id="1171" name="Google Shape;1171;p66"/>
          <p:cNvSpPr/>
          <p:nvPr/>
        </p:nvSpPr>
        <p:spPr>
          <a:xfrm>
            <a:off x="7393561" y="3683954"/>
            <a:ext cx="2467303" cy="547588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2" name="Google Shape;117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1140" y="1928896"/>
            <a:ext cx="3818097" cy="4454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7"/>
          <p:cNvSpPr/>
          <p:nvPr/>
        </p:nvSpPr>
        <p:spPr>
          <a:xfrm>
            <a:off x="2437413" y="19122"/>
            <a:ext cx="8611587" cy="527607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75" spcFirstLastPara="1" rIns="95775" wrap="square" tIns="478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학습목표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67"/>
          <p:cNvSpPr txBox="1"/>
          <p:nvPr/>
        </p:nvSpPr>
        <p:spPr>
          <a:xfrm>
            <a:off x="3105948" y="2108200"/>
            <a:ext cx="608170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64B8C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WATCHING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/>
          <p:nvPr/>
        </p:nvSpPr>
        <p:spPr>
          <a:xfrm>
            <a:off x="3027715" y="1064392"/>
            <a:ext cx="56348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러시아 개발진이 만든 AI 유진 구스트만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9151" y="1786123"/>
            <a:ext cx="7991767" cy="449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12457" y="1917316"/>
            <a:ext cx="497478" cy="4997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7"/>
          <p:cNvSpPr txBox="1"/>
          <p:nvPr/>
        </p:nvSpPr>
        <p:spPr>
          <a:xfrm>
            <a:off x="957263" y="268665"/>
            <a:ext cx="45096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Turing Test(튜링 테스트)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/>
          <p:nvPr/>
        </p:nvSpPr>
        <p:spPr>
          <a:xfrm>
            <a:off x="957263" y="268665"/>
            <a:ext cx="45096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Turing Test(튜링 테스트)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  <p:pic>
        <p:nvPicPr>
          <p:cNvPr id="258" name="Google Shape;2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9465" y="2215656"/>
            <a:ext cx="2579077" cy="257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3984" y="2617353"/>
            <a:ext cx="3434080" cy="210118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"/>
          <p:cNvSpPr txBox="1"/>
          <p:nvPr/>
        </p:nvSpPr>
        <p:spPr>
          <a:xfrm>
            <a:off x="3545847" y="5089619"/>
            <a:ext cx="510588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단순한 챗봇에 불과한 심심이보다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유진 구스트만이 지능이 있다고 판단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 txBox="1"/>
          <p:nvPr/>
        </p:nvSpPr>
        <p:spPr>
          <a:xfrm>
            <a:off x="5789838" y="2736920"/>
            <a:ext cx="817852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8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/>
          <p:nvPr/>
        </p:nvSpPr>
        <p:spPr>
          <a:xfrm>
            <a:off x="2186759" y="2027916"/>
            <a:ext cx="774821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CAPTCHA (캡차)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(Completely Automated Public </a:t>
            </a:r>
            <a:r>
              <a:rPr lang="ko-KR" sz="2800">
                <a:solidFill>
                  <a:srgbClr val="2FBCED"/>
                </a:solidFill>
                <a:latin typeface="Arial"/>
                <a:ea typeface="Arial"/>
                <a:cs typeface="Arial"/>
                <a:sym typeface="Arial"/>
              </a:rPr>
              <a:t>Turing test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tell Computers and Humans Apart)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사람과 컴퓨터를 판별하는 튜링 테스트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962056" y="260062"/>
            <a:ext cx="20541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CAPTCHA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9"/>
          <p:cNvGrpSpPr/>
          <p:nvPr/>
        </p:nvGrpSpPr>
        <p:grpSpPr>
          <a:xfrm>
            <a:off x="1187380" y="1308538"/>
            <a:ext cx="9817240" cy="4997820"/>
            <a:chOff x="1187380" y="1308538"/>
            <a:chExt cx="9817240" cy="4997820"/>
          </a:xfrm>
        </p:grpSpPr>
        <p:sp>
          <p:nvSpPr>
            <p:cNvPr id="269" name="Google Shape;269;p9"/>
            <p:cNvSpPr/>
            <p:nvPr/>
          </p:nvSpPr>
          <p:spPr>
            <a:xfrm>
              <a:off x="1187380" y="1308538"/>
              <a:ext cx="9817240" cy="499782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70" name="Google Shape;27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5968" y="2501602"/>
              <a:ext cx="4521927" cy="2202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43205" y="1383150"/>
              <a:ext cx="3064784" cy="44389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9"/>
          <p:cNvSpPr/>
          <p:nvPr/>
        </p:nvSpPr>
        <p:spPr>
          <a:xfrm>
            <a:off x="239004" y="208031"/>
            <a:ext cx="720000" cy="688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2022-09-08T07:38:42Z</dcterms:created>
  <dc:creator>smhrd</dc:creator>
</cp:coreProperties>
</file>